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1" r:id="rId4"/>
    <p:sldId id="257" r:id="rId5"/>
    <p:sldId id="259" r:id="rId6"/>
    <p:sldId id="286" r:id="rId7"/>
    <p:sldId id="260" r:id="rId8"/>
    <p:sldId id="287" r:id="rId9"/>
    <p:sldId id="272" r:id="rId10"/>
    <p:sldId id="273" r:id="rId11"/>
    <p:sldId id="288" r:id="rId12"/>
    <p:sldId id="289" r:id="rId13"/>
    <p:sldId id="293" r:id="rId14"/>
    <p:sldId id="292" r:id="rId15"/>
    <p:sldId id="294" r:id="rId16"/>
    <p:sldId id="290" r:id="rId17"/>
    <p:sldId id="291" r:id="rId18"/>
    <p:sldId id="295" r:id="rId19"/>
    <p:sldId id="297" r:id="rId20"/>
    <p:sldId id="296" r:id="rId21"/>
    <p:sldId id="363" r:id="rId22"/>
    <p:sldId id="364" r:id="rId23"/>
    <p:sldId id="278" r:id="rId24"/>
    <p:sldId id="298" r:id="rId25"/>
    <p:sldId id="300" r:id="rId26"/>
    <p:sldId id="301" r:id="rId27"/>
    <p:sldId id="302" r:id="rId28"/>
    <p:sldId id="303" r:id="rId29"/>
    <p:sldId id="299" r:id="rId30"/>
    <p:sldId id="279" r:id="rId31"/>
    <p:sldId id="319" r:id="rId32"/>
    <p:sldId id="320" r:id="rId33"/>
    <p:sldId id="321" r:id="rId34"/>
    <p:sldId id="322" r:id="rId35"/>
    <p:sldId id="276" r:id="rId36"/>
    <p:sldId id="277" r:id="rId37"/>
    <p:sldId id="310" r:id="rId38"/>
    <p:sldId id="313" r:id="rId39"/>
    <p:sldId id="311" r:id="rId40"/>
    <p:sldId id="314" r:id="rId41"/>
    <p:sldId id="312" r:id="rId42"/>
    <p:sldId id="315" r:id="rId43"/>
    <p:sldId id="316" r:id="rId44"/>
    <p:sldId id="318" r:id="rId45"/>
    <p:sldId id="317" r:id="rId46"/>
    <p:sldId id="280" r:id="rId47"/>
    <p:sldId id="304" r:id="rId48"/>
    <p:sldId id="305" r:id="rId49"/>
    <p:sldId id="306" r:id="rId50"/>
    <p:sldId id="307" r:id="rId51"/>
    <p:sldId id="308" r:id="rId52"/>
    <p:sldId id="309" r:id="rId53"/>
    <p:sldId id="282" r:id="rId54"/>
    <p:sldId id="325" r:id="rId55"/>
    <p:sldId id="374" r:id="rId56"/>
    <p:sldId id="326" r:id="rId57"/>
    <p:sldId id="327" r:id="rId58"/>
    <p:sldId id="329" r:id="rId59"/>
    <p:sldId id="328" r:id="rId60"/>
    <p:sldId id="330" r:id="rId61"/>
    <p:sldId id="375" r:id="rId62"/>
    <p:sldId id="331" r:id="rId63"/>
    <p:sldId id="332" r:id="rId64"/>
    <p:sldId id="352" r:id="rId65"/>
    <p:sldId id="334" r:id="rId66"/>
    <p:sldId id="333" r:id="rId67"/>
    <p:sldId id="335" r:id="rId68"/>
    <p:sldId id="338" r:id="rId69"/>
    <p:sldId id="339" r:id="rId70"/>
    <p:sldId id="341" r:id="rId71"/>
    <p:sldId id="340" r:id="rId72"/>
    <p:sldId id="342" r:id="rId73"/>
    <p:sldId id="343" r:id="rId74"/>
    <p:sldId id="365" r:id="rId75"/>
    <p:sldId id="344" r:id="rId76"/>
    <p:sldId id="346" r:id="rId77"/>
    <p:sldId id="366" r:id="rId78"/>
    <p:sldId id="376" r:id="rId79"/>
    <p:sldId id="347" r:id="rId80"/>
    <p:sldId id="345" r:id="rId81"/>
    <p:sldId id="367" r:id="rId82"/>
    <p:sldId id="348" r:id="rId83"/>
    <p:sldId id="349" r:id="rId84"/>
    <p:sldId id="368" r:id="rId85"/>
    <p:sldId id="350" r:id="rId86"/>
    <p:sldId id="369" r:id="rId87"/>
    <p:sldId id="351" r:id="rId88"/>
    <p:sldId id="336" r:id="rId89"/>
    <p:sldId id="337" r:id="rId90"/>
    <p:sldId id="353" r:id="rId91"/>
    <p:sldId id="355" r:id="rId92"/>
    <p:sldId id="354" r:id="rId93"/>
    <p:sldId id="284" r:id="rId94"/>
    <p:sldId id="356" r:id="rId95"/>
    <p:sldId id="357" r:id="rId96"/>
    <p:sldId id="370" r:id="rId97"/>
    <p:sldId id="358" r:id="rId98"/>
    <p:sldId id="371" r:id="rId99"/>
    <p:sldId id="359" r:id="rId100"/>
    <p:sldId id="372" r:id="rId101"/>
    <p:sldId id="360" r:id="rId102"/>
    <p:sldId id="361" r:id="rId103"/>
    <p:sldId id="362" r:id="rId104"/>
    <p:sldId id="373" r:id="rId10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93"/>
    <p:restoredTop sz="96327"/>
  </p:normalViewPr>
  <p:slideViewPr>
    <p:cSldViewPr snapToGrid="0">
      <p:cViewPr varScale="1">
        <p:scale>
          <a:sx n="146" d="100"/>
          <a:sy n="146" d="100"/>
        </p:scale>
        <p:origin x="3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9A3BD2-6A36-AC59-00D7-FB005FC794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Cloud </a:t>
            </a:r>
            <a:r>
              <a:rPr lang="en-US" dirty="0"/>
              <a:t>Computing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070734-6B49-2211-9423-0646F85A1D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28 </a:t>
            </a:r>
            <a:r>
              <a:rPr lang="en-US" dirty="0"/>
              <a:t>hours</a:t>
            </a:r>
            <a:r>
              <a:rPr lang="fr-FR" dirty="0"/>
              <a:t> course</a:t>
            </a:r>
          </a:p>
        </p:txBody>
      </p:sp>
    </p:spTree>
    <p:extLst>
      <p:ext uri="{BB962C8B-B14F-4D97-AF65-F5344CB8AC3E}">
        <p14:creationId xmlns:p14="http://schemas.microsoft.com/office/powerpoint/2010/main" val="3550515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CLOUD COMPUTING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289" y="1946434"/>
            <a:ext cx="10083391" cy="4172171"/>
          </a:xfrm>
        </p:spPr>
        <p:txBody>
          <a:bodyPr>
            <a:normAutofit fontScale="8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Definition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of Cloud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Computing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A model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delivering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computing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over the Internet,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allowing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access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services 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demand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same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components of the IS infrastructure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presented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previous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slides.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Explanation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of How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Works: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Data and applications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hosted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remote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servers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located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data centers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by Cloud service providers.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access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demand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via the Internet,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their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Key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Advantages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Quickly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adjust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according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demand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example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if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there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too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requests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website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launch multiple instances of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same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machine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hosting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Flexibility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Choice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services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features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according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company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Cost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Reduction: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Pay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-as-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-go,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avoiding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significant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initial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investments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 Start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basic usage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up 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  <a:br>
              <a:rPr lang="fr-FR" dirty="0"/>
            </a:b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8624965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418972"/>
            <a:ext cx="11530647" cy="704434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vertex-ai </a:t>
            </a:r>
            <a:r>
              <a:rPr lang="fr-FR" sz="3200" dirty="0" err="1"/>
              <a:t>gen</a:t>
            </a:r>
            <a:r>
              <a:rPr lang="fr-FR" sz="3200" dirty="0"/>
              <a:t> ai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9" y="1436915"/>
            <a:ext cx="11530646" cy="4833256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Generative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AI on Vertex AI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gives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access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large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generative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AI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Google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so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can test,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customize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use 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AI-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enhanced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Here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description of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generative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AI workflow: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The Prompt: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generative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AI workflow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typically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starts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prompt. A prompt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natural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language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request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sent to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language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model to trigger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response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Writing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prompt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desired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response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model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practice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called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prompt engineering.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Although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designing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prompt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experimental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process,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can use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principles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prompt design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strategies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prompt the model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behave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desired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Base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: Prompts are sent to a model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response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generation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 Vertex AI has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various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foundational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generative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AI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accessible via an API,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including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following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: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Gemini API: Advanced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reasoning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multi-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turn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chat, code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generation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multimodal prompts.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PaLM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API: Natural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language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tasks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continuous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vector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representations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text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multi-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turn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chat.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Codey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API: Code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generation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code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completion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code chat.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Imagen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API: Image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generation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image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editing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image description.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MedLM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: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Medical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question-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answering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synthesis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system. (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Private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Beta)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The size,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modality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costs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vary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 You can explore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Google's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proprietary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OSS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the Model Garden.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77613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439785"/>
            <a:ext cx="11530647" cy="704434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vertex-ai </a:t>
            </a:r>
            <a:r>
              <a:rPr lang="fr-FR" sz="3200" dirty="0" err="1"/>
              <a:t>gen</a:t>
            </a:r>
            <a:r>
              <a:rPr lang="fr-FR" sz="3200" dirty="0"/>
              <a:t> ai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80" y="1601595"/>
            <a:ext cx="11530646" cy="4193176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You can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customize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default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behavior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Google's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base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so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consistently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generate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desired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results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without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using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complex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prompts. This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customization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process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called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Fine Tuning.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Customizing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these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helps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reduce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cost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latency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requests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by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allowing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simplify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prompts.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Vertex AI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also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provides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model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evaluation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tools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help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assess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performance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fine-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tuned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model. Once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fine-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tuned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model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ready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production,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endpoint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monitor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performance, as in standard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MLOps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workflows.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If the prompt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response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pass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security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filter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checks,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response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returned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Typically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response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returned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all at once.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However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also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receive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responses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progressively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generated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by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enabling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streaming.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Another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method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customizing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generative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AI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called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Retrieval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augmented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Generation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(RAG):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create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outside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GCP.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within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'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 Builder,'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which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GCP application.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44749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5" y="404682"/>
            <a:ext cx="11530647" cy="704434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vertex-ai </a:t>
            </a:r>
            <a:r>
              <a:rPr lang="fr-FR" sz="3200" dirty="0" err="1"/>
              <a:t>gen</a:t>
            </a:r>
            <a:r>
              <a:rPr lang="fr-FR" sz="3200" dirty="0"/>
              <a:t> ai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B7031E9-36DD-1AA3-B884-8F45E499C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756341"/>
            <a:ext cx="7772400" cy="404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273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300448"/>
            <a:ext cx="11530647" cy="704434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vertex-ai </a:t>
            </a:r>
            <a:r>
              <a:rPr lang="fr-FR" sz="3200" dirty="0" err="1"/>
              <a:t>gen</a:t>
            </a:r>
            <a:r>
              <a:rPr lang="fr-FR" sz="3200" dirty="0"/>
              <a:t> ai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2050" name="Picture 2" descr="Une image contenant diagramme, texte, croquis, Plan&#10;&#10;Description générée automatiquement">
            <a:extLst>
              <a:ext uri="{FF2B5EF4-FFF2-40B4-BE49-F238E27FC236}">
                <a16:creationId xmlns:a16="http://schemas.microsoft.com/office/drawing/2014/main" id="{163A2005-809E-9B4E-1BD1-B3476AF78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56" y="1412575"/>
            <a:ext cx="9896085" cy="477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95235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9A3BD2-6A36-AC59-00D7-FB005FC79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636" y="2664822"/>
            <a:ext cx="9448800" cy="920135"/>
          </a:xfrm>
        </p:spPr>
        <p:txBody>
          <a:bodyPr/>
          <a:lstStyle/>
          <a:p>
            <a:pPr algn="ctr"/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7729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CLOUD COMPUTING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289" y="1946434"/>
            <a:ext cx="10083391" cy="417217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Presentation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of Major Cloud Service Providers: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Amazon Web Services (AWS):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wide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range of cloud services.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Microsoft Azure: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Strong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integration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Microsoft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products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Google Cloud Platform (GCP):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Focuses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artificial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intelligence and data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analytics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Brief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Overview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Their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Offerings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Market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Share: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All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these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providers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same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services.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provider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diverse range of services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tailored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businesses of all sizes.</a:t>
            </a:r>
          </a:p>
        </p:txBody>
      </p:sp>
    </p:spTree>
    <p:extLst>
      <p:ext uri="{BB962C8B-B14F-4D97-AF65-F5344CB8AC3E}">
        <p14:creationId xmlns:p14="http://schemas.microsoft.com/office/powerpoint/2010/main" val="3799138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CLOUD COMPUTING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289" y="1946434"/>
            <a:ext cx="10083391" cy="4172171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Highlighting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French Cloud Providers: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OVHcloud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European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leader,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wide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range of Cloud services.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Scaleway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Provides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Cloud solutions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tailored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startups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SMEs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Cloudwatt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Focused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meeting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public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private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sectors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France.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Advantages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Choosing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a Local Provider: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Regulatory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Compliance: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Compliance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French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laws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regulations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regarding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data protection.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Technical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Support in French: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Customer support and assistance in the local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language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facilitating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communication and issue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resolution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9383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91408-33CE-3546-5A54-7F65AE1F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03863"/>
            <a:ext cx="10820399" cy="585844"/>
          </a:xfrm>
        </p:spPr>
        <p:txBody>
          <a:bodyPr>
            <a:normAutofit/>
          </a:bodyPr>
          <a:lstStyle/>
          <a:p>
            <a:pPr algn="l"/>
            <a:r>
              <a:rPr lang="fr-FR" sz="2800" dirty="0"/>
              <a:t>Cloud vs on-</a:t>
            </a:r>
            <a:r>
              <a:rPr lang="fr-FR" sz="2800" dirty="0" err="1"/>
              <a:t>prem</a:t>
            </a:r>
            <a:endParaRPr lang="fr-FR" sz="3000" dirty="0"/>
          </a:p>
        </p:txBody>
      </p:sp>
    </p:spTree>
    <p:extLst>
      <p:ext uri="{BB962C8B-B14F-4D97-AF65-F5344CB8AC3E}">
        <p14:creationId xmlns:p14="http://schemas.microsoft.com/office/powerpoint/2010/main" val="732473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67" y="81966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Cloud vs on-</a:t>
            </a:r>
            <a:r>
              <a:rPr lang="fr-FR" sz="3200" dirty="0" err="1"/>
              <a:t>prem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9" y="1149531"/>
            <a:ext cx="10622502" cy="5399315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Explanation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Two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Cloud 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Computing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hosted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by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external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providers.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On-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Premises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Infrastructure: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Computing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hosted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internally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by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company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Contrast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Between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Costs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, Management,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Flexibility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Costs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Cloud: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Pay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-as-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-go model, no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upfront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investment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On-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Premises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: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Upfront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investment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hardware, software, and maintenance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costs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Management: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Cloud: Provider manages infrastructure, updates, and maintenance.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On-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Premises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: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Company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manages infrastructure, updates, and maintenance.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Cloud: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Easily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up or down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demand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On-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Premises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: Limited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requires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investment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additional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hardware for expansion.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Flexibility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Cloud: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flexibility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adapt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changing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quickly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On-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Premises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: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Less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flexible,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requires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time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implement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changes.</a:t>
            </a:r>
          </a:p>
        </p:txBody>
      </p:sp>
    </p:spTree>
    <p:extLst>
      <p:ext uri="{BB962C8B-B14F-4D97-AF65-F5344CB8AC3E}">
        <p14:creationId xmlns:p14="http://schemas.microsoft.com/office/powerpoint/2010/main" val="1837663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THE ADVANTAGE OF THE CLOUD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289" y="1932343"/>
            <a:ext cx="10448076" cy="4286342"/>
          </a:xfrm>
        </p:spPr>
        <p:txBody>
          <a:bodyPr>
            <a:normAutofit fontScale="92500" lnSpcReduction="20000"/>
          </a:bodyPr>
          <a:lstStyle/>
          <a:p>
            <a:pPr algn="l"/>
            <a:br>
              <a:rPr lang="fr-FR" b="0" i="0" dirty="0">
                <a:solidFill>
                  <a:srgbClr val="ECECEC"/>
                </a:solidFill>
                <a:effectLst/>
                <a:latin typeface="Söhne"/>
              </a:rPr>
            </a:b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Here's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content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formatted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bullet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points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PowerPoint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presentation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Reduction of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Operational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and Initial Investment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Costs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Elimination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costs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associated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purchasing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maintaining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upgrading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infrastructure.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Pay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only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what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No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manage a data center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physical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servers (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electricity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cooling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updates, etc.).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Immediate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and Resource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Elasticity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Quickly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adjust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capacities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fluctuating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business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Example of a web application.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Access to Cutting-Edge Technologies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without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Internal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Expertise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Requirement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Cloud providers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wide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range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ready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-to-use services and solutions.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example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 data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scientist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typically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ML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without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another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IT team.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Improvement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Availability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, Security, and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Resilience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Cloud providers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generally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ensure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high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levels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service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advanced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security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measures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protect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data and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958337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91408-33CE-3546-5A54-7F65AE1F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03863"/>
            <a:ext cx="10820399" cy="585844"/>
          </a:xfrm>
        </p:spPr>
        <p:txBody>
          <a:bodyPr>
            <a:normAutofit/>
          </a:bodyPr>
          <a:lstStyle/>
          <a:p>
            <a:pPr algn="l"/>
            <a:r>
              <a:rPr lang="fr-FR" sz="3000" dirty="0"/>
              <a:t>Google Cloud platform</a:t>
            </a:r>
          </a:p>
        </p:txBody>
      </p:sp>
    </p:spTree>
    <p:extLst>
      <p:ext uri="{BB962C8B-B14F-4D97-AF65-F5344CB8AC3E}">
        <p14:creationId xmlns:p14="http://schemas.microsoft.com/office/powerpoint/2010/main" val="2324019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26" y="1808922"/>
            <a:ext cx="10461078" cy="4409763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Introduction to Google Cloud Platform (GCP):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GCP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suite of cloud services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by Google,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providing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comprehensive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range of solutions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development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management of applications on the cloud.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Key GCP Services: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Google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Compute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Engine: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Infrastructure as a Service (IaaS)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allowing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machines.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Google Cloud Storage: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Highly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scalable and durable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object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service.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Google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Engine (GKE):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Fully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container management service.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Google Cloud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Functions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Serverless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service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executing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code 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response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events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Google Cloud Run: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Fully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container platform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containers.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FFB5950-8CEF-0C25-7980-2CD232BA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6925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platform</a:t>
            </a:r>
          </a:p>
        </p:txBody>
      </p:sp>
    </p:spTree>
    <p:extLst>
      <p:ext uri="{BB962C8B-B14F-4D97-AF65-F5344CB8AC3E}">
        <p14:creationId xmlns:p14="http://schemas.microsoft.com/office/powerpoint/2010/main" val="65087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6925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platform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26" y="1540566"/>
            <a:ext cx="10923104" cy="4880112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Advantages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of GCP: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GCP services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designed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adapt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evolving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businesses,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allowing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starting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small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growing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Reliability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GCP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ensures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high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availability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levels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through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global network of data centers.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Security: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Google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heavily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invests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securing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infrastructure,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providing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highly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secure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Cloud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environment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Innovation: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GCP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cutting-edge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services in areas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such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artificial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intelligence, machine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learning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data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analytics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Use Cases of GCP: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Web and mobile application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development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Data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analysis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real-time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Machine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learning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artificial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intelligence.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Infrastructure management and DevOps.</a:t>
            </a:r>
          </a:p>
        </p:txBody>
      </p:sp>
    </p:spTree>
    <p:extLst>
      <p:ext uri="{BB962C8B-B14F-4D97-AF65-F5344CB8AC3E}">
        <p14:creationId xmlns:p14="http://schemas.microsoft.com/office/powerpoint/2010/main" val="1478601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6925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platform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2577447"/>
            <a:ext cx="10923104" cy="172940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Conclusion: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Google Cloud Platform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provides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comprehensive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range of cloud services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allowing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businesses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develop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manage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their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efficiently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at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feature-rich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ecosystem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commitment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innovation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make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popular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choice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businesses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seeking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cloud solutions.</a:t>
            </a:r>
          </a:p>
        </p:txBody>
      </p:sp>
    </p:spTree>
    <p:extLst>
      <p:ext uri="{BB962C8B-B14F-4D97-AF65-F5344CB8AC3E}">
        <p14:creationId xmlns:p14="http://schemas.microsoft.com/office/powerpoint/2010/main" val="1528932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91408-33CE-3546-5A54-7F65AE1F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9819"/>
            <a:ext cx="10820399" cy="812268"/>
          </a:xfrm>
        </p:spPr>
        <p:txBody>
          <a:bodyPr/>
          <a:lstStyle/>
          <a:p>
            <a:pPr algn="l"/>
            <a:r>
              <a:rPr lang="fr-FR" dirty="0"/>
              <a:t>TABLE OF CONTENTS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939899A-846B-9AF8-853B-657CF34A4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61052"/>
            <a:ext cx="10490200" cy="4917129"/>
          </a:xfrm>
        </p:spPr>
        <p:txBody>
          <a:bodyPr>
            <a:normAutofit fontScale="77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Introduction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The Information System of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Company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The Cloud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Advantage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the Cloud (Cloud vs On-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Premises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Overview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Google Cloud Platform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Introduction to Operating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Systems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Linux vs Windows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Linux / Windows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Commands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Virtualization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Evolution of Application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Demo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: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an ML Application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a Local Server (or VM) vs on GCP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This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step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includes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installation and configuration of a VM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scratch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a Container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Locally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vs on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Service on GCP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a Google Cloud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Function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Main GCP Services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AI Services on GCP</a:t>
            </a:r>
          </a:p>
        </p:txBody>
      </p:sp>
    </p:spTree>
    <p:extLst>
      <p:ext uri="{BB962C8B-B14F-4D97-AF65-F5344CB8AC3E}">
        <p14:creationId xmlns:p14="http://schemas.microsoft.com/office/powerpoint/2010/main" val="816055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6925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platform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26" y="1540566"/>
            <a:ext cx="10923104" cy="4880112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Regions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Regions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represent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geographical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areas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where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Google Cloud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located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region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consists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at least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two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zones.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Google Cloud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wide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range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regions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meet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localization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latency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Zones: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Zones are distinct locations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within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region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zone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designed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isolated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failures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other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zones.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different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zones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high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availability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increased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resilience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Example: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Region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europe-west1 (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Belgium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Zone: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europe-west1-b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Zone: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europe-west1-c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Zone: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europe-west1-d</a:t>
            </a:r>
          </a:p>
        </p:txBody>
      </p:sp>
    </p:spTree>
    <p:extLst>
      <p:ext uri="{BB962C8B-B14F-4D97-AF65-F5344CB8AC3E}">
        <p14:creationId xmlns:p14="http://schemas.microsoft.com/office/powerpoint/2010/main" val="2800448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6925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platform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B3E0CA-6E8A-FAB9-82A6-13C61DA8D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06" y="1348130"/>
            <a:ext cx="5529692" cy="278844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2168BEF-D150-E20F-1A85-341E92479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502" y="1348130"/>
            <a:ext cx="5529692" cy="278844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4CF6E5A-0602-F572-C1E1-7E0E3DBCE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298" y="4262766"/>
            <a:ext cx="7772400" cy="238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85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6925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platform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A5EFD00-2C1A-0855-0C83-4404667BE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70960"/>
            <a:ext cx="5593343" cy="287238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619678E-B54A-F418-E095-6B0CC6C0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57" y="2070960"/>
            <a:ext cx="5386514" cy="287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87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91408-33CE-3546-5A54-7F65AE1F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03863"/>
            <a:ext cx="10820399" cy="585844"/>
          </a:xfrm>
        </p:spPr>
        <p:txBody>
          <a:bodyPr>
            <a:normAutofit/>
          </a:bodyPr>
          <a:lstStyle/>
          <a:p>
            <a:pPr algn="l"/>
            <a:r>
              <a:rPr lang="fr-FR" sz="3000" dirty="0"/>
              <a:t>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374166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6925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OPERATING SYSTEMS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828800"/>
            <a:ext cx="10923104" cy="3756992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Introduction to Operating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Systems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Operating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systems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are software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manage hardware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enable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execution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other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programs on a computer.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Windows: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Developed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by Microsoft,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widely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office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enterprise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environments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Linux (Unix):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Family of open-source operating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systems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Unix,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notably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server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environments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in the Cloud.</a:t>
            </a:r>
          </a:p>
        </p:txBody>
      </p:sp>
    </p:spTree>
    <p:extLst>
      <p:ext uri="{BB962C8B-B14F-4D97-AF65-F5344CB8AC3E}">
        <p14:creationId xmlns:p14="http://schemas.microsoft.com/office/powerpoint/2010/main" val="184706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6925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Windows vs linux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828799"/>
            <a:ext cx="10923104" cy="4066903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User Interface: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Windows: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User-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friendly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Graphical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User Interface (GUI)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File Explorer.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Linux: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Default Command Line Interface (CLI), but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graphical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desktop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environments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also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available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File Management: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Windows: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Uses drives (C:, D:, etc.)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organize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files.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Linux: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Single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hierarchical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file system (root /)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standard directory structure.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Security: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Linux: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Known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robust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security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thanks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granular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permissions and user-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security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model.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Windows: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Often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targeted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by malware due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widespread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popularity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but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also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has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advanced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security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measures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569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6925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SOME WINDOWS COMMANDS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928191"/>
            <a:ext cx="10923104" cy="272332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Command Prompt (CMD)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Commands:dir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Displays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list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files and directories in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current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directory.</a:t>
            </a:r>
          </a:p>
          <a:p>
            <a:pPr lvl="1"/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cd: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Changes the active directory.</a:t>
            </a:r>
          </a:p>
          <a:p>
            <a:pPr lvl="1"/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mkdir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Creates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new directory.</a:t>
            </a:r>
          </a:p>
          <a:p>
            <a:pPr lvl="1"/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copy: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Copies files.</a:t>
            </a:r>
          </a:p>
          <a:p>
            <a:pPr lvl="1"/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del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Deletes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files.</a:t>
            </a:r>
          </a:p>
          <a:p>
            <a:pPr lvl="1"/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ipconfig: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Displays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system's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IP configuration.</a:t>
            </a:r>
          </a:p>
        </p:txBody>
      </p:sp>
    </p:spTree>
    <p:extLst>
      <p:ext uri="{BB962C8B-B14F-4D97-AF65-F5344CB8AC3E}">
        <p14:creationId xmlns:p14="http://schemas.microsoft.com/office/powerpoint/2010/main" val="2543040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692528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Some</a:t>
            </a:r>
            <a:r>
              <a:rPr lang="fr-FR" sz="3200" dirty="0"/>
              <a:t> linux </a:t>
            </a:r>
            <a:r>
              <a:rPr lang="fr-FR" sz="3200" dirty="0" err="1"/>
              <a:t>commands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928191"/>
            <a:ext cx="10923104" cy="3866322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Shell (Bash)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Commands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ls: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Displays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list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files and directories in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current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directory.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cd: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Changes the active directory.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mkdir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Creates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new directory.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cp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Copies files.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rm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Deletes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files.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ifconfig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Displays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system's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network configuration.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Some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Additional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Linux-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Commands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grep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Searches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patterns in files.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chmod: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Modifies permissions of files and directories.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sudo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Executes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command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administrative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privileges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6103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692528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Why</a:t>
            </a:r>
            <a:r>
              <a:rPr lang="fr-FR" sz="3200" dirty="0"/>
              <a:t> linux </a:t>
            </a:r>
            <a:r>
              <a:rPr lang="fr-FR" sz="3200" dirty="0" err="1"/>
              <a:t>commands</a:t>
            </a:r>
            <a:r>
              <a:rPr lang="fr-FR" sz="3200" dirty="0"/>
              <a:t> are important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928191"/>
            <a:ext cx="10923104" cy="3866322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In the Cloud: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Knowledge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basic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commands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navigating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automating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tasks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crucial.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Usage in Cloud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Environments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Administration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instances,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management of Cloud services can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often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performed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via command line interfaces.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Examples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of Applications: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Automation of ETL (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Extract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Transform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Load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)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processes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configuration management,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monitoring,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Continuous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Learning: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It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recommended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invest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time 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learning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practicing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commands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become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more efficient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skilled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the cloud.</a:t>
            </a:r>
          </a:p>
        </p:txBody>
      </p:sp>
    </p:spTree>
    <p:extLst>
      <p:ext uri="{BB962C8B-B14F-4D97-AF65-F5344CB8AC3E}">
        <p14:creationId xmlns:p14="http://schemas.microsoft.com/office/powerpoint/2010/main" val="4257740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91408-33CE-3546-5A54-7F65AE1F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03863"/>
            <a:ext cx="10820399" cy="585844"/>
          </a:xfrm>
        </p:spPr>
        <p:txBody>
          <a:bodyPr>
            <a:normAutofit/>
          </a:bodyPr>
          <a:lstStyle/>
          <a:p>
            <a:pPr algn="l"/>
            <a:r>
              <a:rPr lang="fr-FR" sz="3000" dirty="0"/>
              <a:t>APPLICATION DEPLOYMENT</a:t>
            </a:r>
          </a:p>
        </p:txBody>
      </p:sp>
    </p:spTree>
    <p:extLst>
      <p:ext uri="{BB962C8B-B14F-4D97-AF65-F5344CB8AC3E}">
        <p14:creationId xmlns:p14="http://schemas.microsoft.com/office/powerpoint/2010/main" val="2461911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91408-33CE-3546-5A54-7F65AE1F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03863"/>
            <a:ext cx="10820399" cy="585844"/>
          </a:xfrm>
        </p:spPr>
        <p:txBody>
          <a:bodyPr>
            <a:normAutofit/>
          </a:bodyPr>
          <a:lstStyle/>
          <a:p>
            <a:pPr algn="l"/>
            <a:r>
              <a:rPr lang="fr-FR" sz="30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05849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701805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Evolution of application </a:t>
            </a:r>
            <a:r>
              <a:rPr lang="fr-FR" sz="3200" dirty="0" err="1"/>
              <a:t>deployment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2046514"/>
            <a:ext cx="10816046" cy="417217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Evolution of Technologies and Practices: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evolution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technologies and practices has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significantly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influenced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how applications,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including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websites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Traditional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In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-cloud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era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website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often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involved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physical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server or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dedicated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server in a data center.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Manual and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Complex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Process: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Hardware configuration, software installation, management of updates and patches,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Limitations in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Flexibility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were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often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underutilized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adjusting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capacities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was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difficult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1743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701805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Evolution of application </a:t>
            </a:r>
            <a:r>
              <a:rPr lang="fr-FR" sz="3200" dirty="0" err="1"/>
              <a:t>deployment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2046514"/>
            <a:ext cx="10816046" cy="417217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The Emergence of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Virtualization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and Cloud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Computing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Virtualization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has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enabled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creation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machines (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VMs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),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better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utilization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hardware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Cloud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Computing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has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introduced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Infrastructure as a Service (IaaS), Platform as a Service (PaaS), and Software as a Service (SaaS)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offerings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providing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increased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agility.</a:t>
            </a: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servers or Cloud services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simplified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management, on-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demand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cost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reduction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0261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701805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Evolution of application </a:t>
            </a:r>
            <a:r>
              <a:rPr lang="fr-FR" sz="3200" dirty="0" err="1"/>
              <a:t>deployment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2046514"/>
            <a:ext cx="10816046" cy="417217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Era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Containerization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and Orchestration:</a:t>
            </a: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Containerization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tools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like Docker has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introduced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lightweight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portable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environments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running applications.</a:t>
            </a: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has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become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de facto leader in container orchestration,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enabling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automated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management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containerized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applications.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Simplification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reduction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dependencies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conflicts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acceleration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development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cycles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through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automation.</a:t>
            </a:r>
          </a:p>
        </p:txBody>
      </p:sp>
    </p:spTree>
    <p:extLst>
      <p:ext uri="{BB962C8B-B14F-4D97-AF65-F5344CB8AC3E}">
        <p14:creationId xmlns:p14="http://schemas.microsoft.com/office/powerpoint/2010/main" val="97439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701805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Evolution of application </a:t>
            </a:r>
            <a:r>
              <a:rPr lang="fr-FR" sz="3200" dirty="0" err="1"/>
              <a:t>deployment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2046514"/>
            <a:ext cx="10816046" cy="417217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The Emergence of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Serverless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Computing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Serverless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Computing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also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known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Functions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-as-a-Service (FaaS),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running code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without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underlying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infrastructure.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Cloud providers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Serverless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platforms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such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as AWS Lambda, Google Cloud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Functions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Azure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Functions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Rapid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automatic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pay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-per-use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billing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ideal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on-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demand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workloads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event-driven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applications.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In practice,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it's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Python or JS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function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example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applies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something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 This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triggered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by a trigger (an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event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: file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upload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API call, etc.).</a:t>
            </a:r>
          </a:p>
        </p:txBody>
      </p:sp>
    </p:spTree>
    <p:extLst>
      <p:ext uri="{BB962C8B-B14F-4D97-AF65-F5344CB8AC3E}">
        <p14:creationId xmlns:p14="http://schemas.microsoft.com/office/powerpoint/2010/main" val="1973722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701805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Evolution of application </a:t>
            </a:r>
            <a:r>
              <a:rPr lang="fr-FR" sz="3200" dirty="0" err="1"/>
              <a:t>deployment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2046514"/>
            <a:ext cx="10816046" cy="417217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Conclusion :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evolution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application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traditional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methods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modern Cloud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Computing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Serverless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technologies, has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significantly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transformed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how applications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designed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Companies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now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have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access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sophisticated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tools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platforms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meet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their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applications,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ensuring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maximum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agility,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operational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efficiency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4176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91408-33CE-3546-5A54-7F65AE1F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03863"/>
            <a:ext cx="10820399" cy="585844"/>
          </a:xfrm>
        </p:spPr>
        <p:txBody>
          <a:bodyPr>
            <a:normAutofit/>
          </a:bodyPr>
          <a:lstStyle/>
          <a:p>
            <a:pPr algn="l"/>
            <a:r>
              <a:rPr lang="fr-FR" sz="3000" dirty="0"/>
              <a:t>LA VIRTUALISATION</a:t>
            </a:r>
          </a:p>
        </p:txBody>
      </p:sp>
    </p:spTree>
    <p:extLst>
      <p:ext uri="{BB962C8B-B14F-4D97-AF65-F5344CB8AC3E}">
        <p14:creationId xmlns:p14="http://schemas.microsoft.com/office/powerpoint/2010/main" val="1652483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390836"/>
            <a:ext cx="11530647" cy="772042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VIRTUALISATION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704" y="1932343"/>
            <a:ext cx="10222539" cy="417217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Introduction to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Virtualization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Virtualization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technology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creating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multiple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isolated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environments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same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physical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hardware.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History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Virtualization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Initial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development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the 1960s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first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virtualization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systems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mainframe computers.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Increasing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adoption in the 2000s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popularization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x86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virtualization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technologies.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Evolution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towards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container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virtualization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the 2010s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emergence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Docker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8216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390836"/>
            <a:ext cx="11530647" cy="772042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VIRTUALISATION – </a:t>
            </a:r>
            <a:r>
              <a:rPr lang="fr-FR" sz="3200" dirty="0" err="1"/>
              <a:t>virtual</a:t>
            </a:r>
            <a:r>
              <a:rPr lang="fr-FR" sz="3200" dirty="0"/>
              <a:t> machines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704" y="1932343"/>
            <a:ext cx="10222539" cy="417217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Definition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of Virtual Machines: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Virtual Machines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computer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environments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function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as standalone operating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systems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a single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physical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hardware.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Use Cases of Virtual Machines: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Isolation of Applications: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VM can run applications and services in isolation,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ensuring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security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stability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Development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Testing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Creation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independent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development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test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environments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applications.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Server Consolidation: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Running multiple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workloads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a single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physical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server for efficient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utilization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1088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390836"/>
            <a:ext cx="11530647" cy="772042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VIRTUALISATION – </a:t>
            </a:r>
            <a:r>
              <a:rPr lang="fr-FR" sz="3200" dirty="0" err="1"/>
              <a:t>virtual</a:t>
            </a:r>
            <a:r>
              <a:rPr lang="fr-FR" sz="3200" dirty="0"/>
              <a:t> machines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704" y="1932343"/>
            <a:ext cx="10222539" cy="417217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Hypervisor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(or Virtual Machine Monitor):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Software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responsible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VMs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allocating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physical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Virtual Machines: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VM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contains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complete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operating system,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including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kernel, drivers, and applications.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hypervisor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manages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physical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multiple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VMs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run on a single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physical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server.</a:t>
            </a:r>
          </a:p>
        </p:txBody>
      </p:sp>
    </p:spTree>
    <p:extLst>
      <p:ext uri="{BB962C8B-B14F-4D97-AF65-F5344CB8AC3E}">
        <p14:creationId xmlns:p14="http://schemas.microsoft.com/office/powerpoint/2010/main" val="2505791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390836"/>
            <a:ext cx="11530647" cy="772042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VIRTUALISATION - containers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704" y="1932343"/>
            <a:ext cx="10222539" cy="417217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Definition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of Docker Containers: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Docker containers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lightweight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portable instances of software applications,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bundling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everything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run,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including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code,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libraries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dependencies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Use Cases of Docker Containers: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Application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Docker containers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facilitate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applications 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any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environment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whether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it's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local server, a public cloud, or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hybrid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cloud.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Consistent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Development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Environments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Containers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ensure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development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environments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are consistent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across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teams,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thereby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avoiding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compatibility issues.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Microservices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Containers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often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microservices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architecture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encapsulate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service in 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isolated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scalable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manner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1469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6" y="639315"/>
            <a:ext cx="8610600" cy="1293028"/>
          </a:xfrm>
        </p:spPr>
        <p:txBody>
          <a:bodyPr/>
          <a:lstStyle/>
          <a:p>
            <a:pPr algn="l"/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1"/>
            <a:ext cx="10820400" cy="3677477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Roundtable: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Name, internship, missions and feedback</a:t>
            </a:r>
          </a:p>
          <a:p>
            <a:pPr lvl="1"/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Your knowledge in IT in general (cloud, infrastructure, etc.)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Presentation of an enterprise's IT infrastructure: on-premises vs. Cloud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How to deploy a machine learning application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Manipulation of cloud resources to better illustrate different concepts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Application of acquired knowledge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The more we interact, the more we learn, so take advantage of it!</a:t>
            </a:r>
          </a:p>
        </p:txBody>
      </p:sp>
    </p:spTree>
    <p:extLst>
      <p:ext uri="{BB962C8B-B14F-4D97-AF65-F5344CB8AC3E}">
        <p14:creationId xmlns:p14="http://schemas.microsoft.com/office/powerpoint/2010/main" val="1526072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390836"/>
            <a:ext cx="11530647" cy="772042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VIRTUALISATION - containers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704" y="1932343"/>
            <a:ext cx="10222539" cy="417217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Docker Engine: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Containerization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platform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creating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running containers.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Main Components: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Docker Daemon, Docker Client, Docker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Registry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Containers: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Containers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share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same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kernel as the host operating system.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only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include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libraries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dependencies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required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the application,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making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lightweight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portable.</a:t>
            </a:r>
          </a:p>
        </p:txBody>
      </p:sp>
    </p:spTree>
    <p:extLst>
      <p:ext uri="{BB962C8B-B14F-4D97-AF65-F5344CB8AC3E}">
        <p14:creationId xmlns:p14="http://schemas.microsoft.com/office/powerpoint/2010/main" val="3544395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390836"/>
            <a:ext cx="11530647" cy="772042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VIRTUALISATION – KUBERNETES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704" y="1918251"/>
            <a:ext cx="10222539" cy="418626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Definition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 open-source container orchestration management system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designed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automate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management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containerized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Use Cases of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Container Orchestration: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simplifies the management of a large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number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containers by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automating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tasks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such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management.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High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Availability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ensures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availability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resilience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by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automatically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redeploying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containers in case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failure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Multi-Cloud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Deployments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orchestrate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across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multiple cloud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environments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enabling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workload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portability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8052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390836"/>
            <a:ext cx="11530647" cy="772042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VIRTUALISATION – KUBERNETES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704" y="1918251"/>
            <a:ext cx="10222539" cy="418626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Open-source container orchestration system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automating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management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containerized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Architecture of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Master: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Main components: API Server,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Scheduler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Controller Manager,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etcd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Nodes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Main components: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Kubelet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Kube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-proxy, and Container Runtime.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Pods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Basic unit 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containing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one or more containers.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Services: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Abstraction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defines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set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pods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access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policy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these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pods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671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390836"/>
            <a:ext cx="11530647" cy="772042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VMs</a:t>
            </a:r>
            <a:r>
              <a:rPr lang="fr-FR" sz="3200" dirty="0"/>
              <a:t> vs containers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21" y="1331844"/>
            <a:ext cx="10734261" cy="5135319"/>
          </a:xfrm>
        </p:spPr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Virtual Machines (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VMs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):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Isolation: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VM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contains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complete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operating system,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full isolation of hardware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Size: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VMs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larger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due to the inclusion of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complete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operating system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necessary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Startup Time: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VMs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take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longer to start 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load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complete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operating system.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Resource Usage: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VMs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consume more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due to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overhead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the operating system.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Containers: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Isolation: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Containers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share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same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kernel as the host operating system,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lightweight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isolation.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Size: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Containers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lighter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share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same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kernel as the host operating system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only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include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necessary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libraries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dependencies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the application.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Startup Time: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Containers start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quickly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do not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load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complete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operating system.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Resource Usage: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Containers consume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fewer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avoid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overhead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the operating system.</a:t>
            </a:r>
          </a:p>
        </p:txBody>
      </p:sp>
    </p:spTree>
    <p:extLst>
      <p:ext uri="{BB962C8B-B14F-4D97-AF65-F5344CB8AC3E}">
        <p14:creationId xmlns:p14="http://schemas.microsoft.com/office/powerpoint/2010/main" val="82555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390836"/>
            <a:ext cx="11530647" cy="772042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VMs</a:t>
            </a:r>
            <a:r>
              <a:rPr lang="fr-FR" sz="3200" dirty="0"/>
              <a:t> vs containers</a:t>
            </a:r>
          </a:p>
        </p:txBody>
      </p:sp>
      <p:pic>
        <p:nvPicPr>
          <p:cNvPr id="7" name="Image 6" descr="Une image contenant texte, capture d’écran, Post-it, Police&#10;&#10;Description générée automatiquement">
            <a:extLst>
              <a:ext uri="{FF2B5EF4-FFF2-40B4-BE49-F238E27FC236}">
                <a16:creationId xmlns:a16="http://schemas.microsoft.com/office/drawing/2014/main" id="{55D5AA73-6C8E-9749-9084-792FFBD0D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45" y="1162878"/>
            <a:ext cx="10002310" cy="5179949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3973641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390836"/>
            <a:ext cx="11530647" cy="772042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VIRTUALISATION - 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869" y="1630017"/>
            <a:ext cx="10734261" cy="3597965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Virtual Machines (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VMs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):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complete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isolation but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heavier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consume more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Containers: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lightweight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isolation,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lightweight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start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quickly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Simplifies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management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containerized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applications at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by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automating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orchestration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tasks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Choice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Depends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Business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Depends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the business 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terms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isolation, performance,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management.</a:t>
            </a:r>
          </a:p>
        </p:txBody>
      </p:sp>
    </p:spTree>
    <p:extLst>
      <p:ext uri="{BB962C8B-B14F-4D97-AF65-F5344CB8AC3E}">
        <p14:creationId xmlns:p14="http://schemas.microsoft.com/office/powerpoint/2010/main" val="3956246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91408-33CE-3546-5A54-7F65AE1F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03863"/>
            <a:ext cx="10820399" cy="585844"/>
          </a:xfrm>
        </p:spPr>
        <p:txBody>
          <a:bodyPr>
            <a:normAutofit/>
          </a:bodyPr>
          <a:lstStyle/>
          <a:p>
            <a:pPr algn="l"/>
            <a:r>
              <a:rPr lang="fr-FR" sz="3000" dirty="0"/>
              <a:t>DEMO : </a:t>
            </a:r>
            <a:r>
              <a:rPr lang="fr-FR" sz="3000" dirty="0" err="1"/>
              <a:t>Deploying</a:t>
            </a:r>
            <a:r>
              <a:rPr lang="fr-FR" sz="3000" dirty="0"/>
              <a:t> a machine </a:t>
            </a:r>
            <a:r>
              <a:rPr lang="fr-FR" sz="3000" dirty="0" err="1"/>
              <a:t>learning</a:t>
            </a:r>
            <a:r>
              <a:rPr lang="fr-FR" sz="3000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258137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79" y="430593"/>
            <a:ext cx="11530647" cy="752163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ML APP DEPLOYMENT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435" y="2633396"/>
            <a:ext cx="10475843" cy="1591208"/>
          </a:xfrm>
        </p:spPr>
        <p:txBody>
          <a:bodyPr>
            <a:normAutofit/>
          </a:bodyPr>
          <a:lstStyle/>
          <a:p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section, </a:t>
            </a:r>
            <a:r>
              <a:rPr lang="fr-FR" dirty="0" err="1">
                <a:solidFill>
                  <a:srgbClr val="ECECEC"/>
                </a:solidFill>
                <a:latin typeface="Söhne"/>
              </a:rPr>
              <a:t>w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will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explore how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developed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Streamlit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 can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achieved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various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platforms,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local VM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cloud services like Google Cloud Run and Google Cloud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Functions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0069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435" y="1421296"/>
            <a:ext cx="10475843" cy="4750903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Steps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on a Virtual Machine or Local Server: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Download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install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virtualization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software.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Download a Debian 12 operating system image.</a:t>
            </a: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Create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Debian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machine in VMware.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Install Python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necessary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dependencies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Transfer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Streamlit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 to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machine.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Configure ports and the web server (e.g.,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Gunicorn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).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Launch the application and test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accessibility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browser.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Update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maintain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machine.</a:t>
            </a: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Cost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the VM in the data center: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functional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logistical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costs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/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Steps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on a Virtual Machine on GCP: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Create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configure a Debian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machine 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Compute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Engine.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Install Python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necessary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dependencies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Transfer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Streamlit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 to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machine.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Configure ports and the web server (e.g.,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Gunicorn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).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Launch the application and test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accessibility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browser.</a:t>
            </a: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Pay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only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when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VM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running.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9720446-3F2D-182C-C757-5E16DF98C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79" y="430593"/>
            <a:ext cx="11530647" cy="752163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ML APP DEPLOYMENT</a:t>
            </a:r>
          </a:p>
        </p:txBody>
      </p:sp>
    </p:spTree>
    <p:extLst>
      <p:ext uri="{BB962C8B-B14F-4D97-AF65-F5344CB8AC3E}">
        <p14:creationId xmlns:p14="http://schemas.microsoft.com/office/powerpoint/2010/main" val="2339102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435" y="1948070"/>
            <a:ext cx="10475843" cy="250466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Steps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in a Docker Container: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Build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Docker image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Dockerfile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Run the Docker container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locally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verification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Publish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image to Docker Hub or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private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registry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run the image 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any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machine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Docker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installed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9720446-3F2D-182C-C757-5E16DF98C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79" y="430593"/>
            <a:ext cx="11530647" cy="752163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ML APP DEPLOYMENT</a:t>
            </a:r>
          </a:p>
        </p:txBody>
      </p:sp>
    </p:spTree>
    <p:extLst>
      <p:ext uri="{BB962C8B-B14F-4D97-AF65-F5344CB8AC3E}">
        <p14:creationId xmlns:p14="http://schemas.microsoft.com/office/powerpoint/2010/main" val="3014642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91408-33CE-3546-5A54-7F65AE1F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626" y="2412274"/>
            <a:ext cx="10820399" cy="1208314"/>
          </a:xfrm>
        </p:spPr>
        <p:txBody>
          <a:bodyPr>
            <a:normAutofit fontScale="90000"/>
          </a:bodyPr>
          <a:lstStyle/>
          <a:p>
            <a:pPr algn="l"/>
            <a:br>
              <a:rPr lang="fr-FR" sz="3000" dirty="0"/>
            </a:br>
            <a:r>
              <a:rPr lang="fr-FR" sz="3000" dirty="0"/>
              <a:t>In </a:t>
            </a:r>
            <a:r>
              <a:rPr lang="fr-FR" sz="3000" dirty="0" err="1"/>
              <a:t>your</a:t>
            </a:r>
            <a:r>
              <a:rPr lang="fr-FR" sz="3000" dirty="0"/>
              <a:t> opinion,</a:t>
            </a:r>
            <a:br>
              <a:rPr lang="fr-FR" sz="3000" dirty="0"/>
            </a:br>
            <a:r>
              <a:rPr lang="fr-FR" sz="3000" dirty="0" err="1"/>
              <a:t>what</a:t>
            </a:r>
            <a:r>
              <a:rPr lang="fr-FR" sz="3000" dirty="0"/>
              <a:t> </a:t>
            </a:r>
            <a:r>
              <a:rPr lang="fr-FR" sz="3000" dirty="0" err="1"/>
              <a:t>is</a:t>
            </a:r>
            <a:r>
              <a:rPr lang="fr-FR" sz="3000" dirty="0"/>
              <a:t> information system ?</a:t>
            </a:r>
            <a:br>
              <a:rPr lang="fr-FR" sz="3000" dirty="0"/>
            </a:br>
            <a:r>
              <a:rPr lang="fr-FR" sz="3000" dirty="0" err="1"/>
              <a:t>What</a:t>
            </a:r>
            <a:r>
              <a:rPr lang="fr-FR" sz="3000" dirty="0"/>
              <a:t> </a:t>
            </a:r>
            <a:r>
              <a:rPr lang="fr-FR" sz="3000" dirty="0" err="1"/>
              <a:t>is</a:t>
            </a:r>
            <a:r>
              <a:rPr lang="fr-FR" sz="3000" dirty="0"/>
              <a:t> cloud </a:t>
            </a:r>
            <a:r>
              <a:rPr lang="en-US" sz="3000" dirty="0"/>
              <a:t>computing</a:t>
            </a:r>
            <a:r>
              <a:rPr lang="fr-FR" sz="30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812544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435" y="1948069"/>
            <a:ext cx="10475843" cy="335942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Steps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in Cloud Run: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Prepare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Docker image of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Streamlit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application.</a:t>
            </a: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image to Google Cloud Run via the Cloud console or the command-line interface (CLI).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Configure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parameters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such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allocated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automatic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An image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will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automatically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built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pushed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private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registry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GCP.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Access the application via a URL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provided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by Google Cloud Run.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9720446-3F2D-182C-C757-5E16DF98C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79" y="430593"/>
            <a:ext cx="11530647" cy="752163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ML APP DEPLOYMENT</a:t>
            </a:r>
          </a:p>
        </p:txBody>
      </p:sp>
    </p:spTree>
    <p:extLst>
      <p:ext uri="{BB962C8B-B14F-4D97-AF65-F5344CB8AC3E}">
        <p14:creationId xmlns:p14="http://schemas.microsoft.com/office/powerpoint/2010/main" val="40886095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435" y="1948069"/>
            <a:ext cx="10475843" cy="335942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Steps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in a Cloud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Function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Transform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Streamlit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into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asynchronous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function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by Google Cloud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Functions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function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Google Cloud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Functions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via the Cloud console or the CLI.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Configure triggers (e.g., HTTP)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invoke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function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Test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function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invocation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using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tool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like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curl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or via a browser.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9720446-3F2D-182C-C757-5E16DF98C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79" y="430593"/>
            <a:ext cx="11530647" cy="752163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ML APP DEPLOYMENT</a:t>
            </a:r>
          </a:p>
        </p:txBody>
      </p:sp>
    </p:spTree>
    <p:extLst>
      <p:ext uri="{BB962C8B-B14F-4D97-AF65-F5344CB8AC3E}">
        <p14:creationId xmlns:p14="http://schemas.microsoft.com/office/powerpoint/2010/main" val="25999258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435" y="1948069"/>
            <a:ext cx="10475843" cy="335942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In Conclusion: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Choice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depends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skills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constraints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project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VMs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total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flexibility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while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cloud services (like Cloud Run)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simplified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management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automatic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It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essential to explore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experiment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different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options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find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one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best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suits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use case.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9720446-3F2D-182C-C757-5E16DF98C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79" y="430593"/>
            <a:ext cx="11530647" cy="752163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ML APP DEPLOYMENT</a:t>
            </a:r>
          </a:p>
        </p:txBody>
      </p:sp>
    </p:spTree>
    <p:extLst>
      <p:ext uri="{BB962C8B-B14F-4D97-AF65-F5344CB8AC3E}">
        <p14:creationId xmlns:p14="http://schemas.microsoft.com/office/powerpoint/2010/main" val="4120418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91408-33CE-3546-5A54-7F65AE1F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03863"/>
            <a:ext cx="10820399" cy="585844"/>
          </a:xfrm>
        </p:spPr>
        <p:txBody>
          <a:bodyPr>
            <a:normAutofit/>
          </a:bodyPr>
          <a:lstStyle/>
          <a:p>
            <a:pPr algn="l"/>
            <a:r>
              <a:rPr lang="fr-FR" sz="3000" dirty="0"/>
              <a:t>GCP SERVICES THAT YOU MUST KNOW</a:t>
            </a:r>
          </a:p>
        </p:txBody>
      </p:sp>
    </p:spTree>
    <p:extLst>
      <p:ext uri="{BB962C8B-B14F-4D97-AF65-F5344CB8AC3E}">
        <p14:creationId xmlns:p14="http://schemas.microsoft.com/office/powerpoint/2010/main" val="23369881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461554"/>
            <a:ext cx="11530647" cy="721852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SECURITY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" y="1341120"/>
            <a:ext cx="11094719" cy="4877566"/>
          </a:xfrm>
        </p:spPr>
        <p:txBody>
          <a:bodyPr>
            <a:normAutofit/>
          </a:bodyPr>
          <a:lstStyle/>
          <a:p>
            <a:pPr algn="l"/>
            <a:r>
              <a:rPr lang="fr-FR" sz="2000" b="1" i="0" dirty="0">
                <a:solidFill>
                  <a:srgbClr val="ECECEC"/>
                </a:solidFill>
                <a:effectLst/>
                <a:latin typeface="Söhne"/>
              </a:rPr>
              <a:t>Custom Design:</a:t>
            </a:r>
            <a:endParaRPr lang="fr-FR" sz="20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Google designs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own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server racks and network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equipment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data centers, as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well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as custom chips,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including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a hardware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security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chip.</a:t>
            </a:r>
          </a:p>
          <a:p>
            <a:pPr algn="l"/>
            <a:r>
              <a:rPr lang="fr-FR" sz="2000" b="1" i="0" dirty="0">
                <a:solidFill>
                  <a:srgbClr val="ECECEC"/>
                </a:solidFill>
                <a:effectLst/>
                <a:latin typeface="Söhne"/>
              </a:rPr>
              <a:t>Boot Security:</a:t>
            </a:r>
            <a:endParaRPr lang="fr-FR" sz="20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Google's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server machines use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cryptographic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signature technologies to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ensure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boot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the correct software.</a:t>
            </a:r>
          </a:p>
          <a:p>
            <a:pPr algn="l"/>
            <a:r>
              <a:rPr lang="fr-FR" sz="2000" b="1" i="0" dirty="0">
                <a:solidFill>
                  <a:srgbClr val="ECECEC"/>
                </a:solidFill>
                <a:effectLst/>
                <a:latin typeface="Söhne"/>
              </a:rPr>
              <a:t>Physical Security:</a:t>
            </a:r>
            <a:endParaRPr lang="fr-FR" sz="20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Google designs and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constructs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own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data centers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multiple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layers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physical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protection,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limiting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access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to a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small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number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employees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Additional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security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measures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are in place for servers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hosted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third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-party data centers.</a:t>
            </a:r>
          </a:p>
          <a:p>
            <a:pPr algn="l"/>
            <a:r>
              <a:rPr lang="fr-FR" sz="2000" b="1" i="0" dirty="0">
                <a:solidFill>
                  <a:srgbClr val="ECECEC"/>
                </a:solidFill>
                <a:effectLst/>
                <a:latin typeface="Söhne"/>
              </a:rPr>
              <a:t>Communication </a:t>
            </a:r>
            <a:r>
              <a:rPr lang="fr-FR" sz="2000" b="1" i="0" dirty="0" err="1">
                <a:solidFill>
                  <a:srgbClr val="ECECEC"/>
                </a:solidFill>
                <a:effectLst/>
                <a:latin typeface="Söhne"/>
              </a:rPr>
              <a:t>Encryption</a:t>
            </a:r>
            <a:r>
              <a:rPr lang="fr-FR" sz="2000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sz="20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Google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automatically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encrypts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all RPC (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Remote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Procedure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Call)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traffic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between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data centers and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deploys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cryptographic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accelerators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extend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encryption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to all RPC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traffic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within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data centers.</a:t>
            </a:r>
          </a:p>
          <a:p>
            <a:pPr algn="l"/>
            <a:r>
              <a:rPr lang="fr-FR" sz="2000" b="1" i="0" dirty="0">
                <a:solidFill>
                  <a:srgbClr val="ECECEC"/>
                </a:solidFill>
                <a:effectLst/>
                <a:latin typeface="Söhne"/>
              </a:rPr>
              <a:t>User Identity:</a:t>
            </a:r>
            <a:endParaRPr lang="fr-FR" sz="20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Google's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identity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service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goes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beyond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just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username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password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by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requesting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additional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information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risk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factors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. It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also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supports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secondary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authentication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factors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like U2F (Universal 2nd Factor).</a:t>
            </a:r>
          </a:p>
          <a:p>
            <a:pPr algn="l"/>
            <a:r>
              <a:rPr lang="fr-FR" sz="2000" b="1" i="0" dirty="0" err="1">
                <a:solidFill>
                  <a:srgbClr val="ECECEC"/>
                </a:solidFill>
                <a:effectLst/>
                <a:latin typeface="Söhne"/>
              </a:rPr>
              <a:t>Encryption</a:t>
            </a:r>
            <a:r>
              <a:rPr lang="fr-FR" sz="2000" b="1" i="0" dirty="0">
                <a:solidFill>
                  <a:srgbClr val="ECECEC"/>
                </a:solidFill>
                <a:effectLst/>
                <a:latin typeface="Söhne"/>
              </a:rPr>
              <a:t> at </a:t>
            </a:r>
            <a:r>
              <a:rPr lang="fr-FR" sz="2000" b="1" i="0" dirty="0" err="1">
                <a:solidFill>
                  <a:srgbClr val="ECECEC"/>
                </a:solidFill>
                <a:effectLst/>
                <a:latin typeface="Söhne"/>
              </a:rPr>
              <a:t>Rest</a:t>
            </a:r>
            <a:r>
              <a:rPr lang="fr-FR" sz="2000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sz="20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Most data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stored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via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services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encryption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enabled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by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centrally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keys, and Google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also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supports hardware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encryption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on hard drives and </a:t>
            </a:r>
            <a:r>
              <a:rPr lang="fr-FR" sz="1400" b="0" i="0" dirty="0" err="1">
                <a:solidFill>
                  <a:srgbClr val="ECECEC"/>
                </a:solidFill>
                <a:effectLst/>
                <a:latin typeface="Söhne"/>
              </a:rPr>
              <a:t>SSDs</a:t>
            </a:r>
            <a:r>
              <a:rPr lang="fr-FR" sz="1400" b="0" i="0" dirty="0">
                <a:solidFill>
                  <a:srgbClr val="ECECEC"/>
                </a:solidFill>
                <a:effectLst/>
                <a:latin typeface="Söhne"/>
              </a:rPr>
              <a:t> (Solid State Drives).</a:t>
            </a:r>
          </a:p>
        </p:txBody>
      </p:sp>
    </p:spTree>
    <p:extLst>
      <p:ext uri="{BB962C8B-B14F-4D97-AF65-F5344CB8AC3E}">
        <p14:creationId xmlns:p14="http://schemas.microsoft.com/office/powerpoint/2010/main" val="35914764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15" y="339634"/>
            <a:ext cx="11530647" cy="878606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SECURITY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8"/>
            <a:ext cx="10351747" cy="4578728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Google Front End (GFE):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Google services on the internet use the Google Front End (GFE) for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secure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connections via TLS (Transport Layer Security). The GFE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provides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X.509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certificates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public-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private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keys, as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well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as protections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against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DoS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(Denial of Service)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attacks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Protection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against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Denial of Service (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DoS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)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Attacks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Google can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absorb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DoS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attacks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thanks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large-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infrastructure and has multiple protections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mitigate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risks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on services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behind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GFE.</a:t>
            </a:r>
          </a:p>
          <a:p>
            <a:pPr algn="l"/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Intrusion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Detection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Rules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artificial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intelligence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alert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security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teams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potential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incidents. Regular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exercises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conducted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enhance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detection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response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Mitigation of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Internal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Risks: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Google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closely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monitors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activities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employees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administrative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access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the infrastructure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reduce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internal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risks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Use of U2F by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Employees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Google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employees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required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use U2F-compatible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security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keys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protect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against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phishing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other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attacks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Software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Development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Practices: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Google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employs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centralized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code control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two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-party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reviews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Developers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have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access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libraries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avoid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security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bugs.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Additionally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Vulnerability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Rewards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Program encourages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discovery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resolution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bugs 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Google's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infrastructure and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2167992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66" y="383178"/>
            <a:ext cx="11530647" cy="826354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OPEN SOURCE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139" y="2028293"/>
            <a:ext cx="10351747" cy="2801413"/>
          </a:xfrm>
        </p:spPr>
        <p:txBody>
          <a:bodyPr>
            <a:normAutofit/>
          </a:bodyPr>
          <a:lstStyle/>
          <a:p>
            <a:pPr algn="l"/>
            <a:r>
              <a:rPr lang="fr-FR" sz="2800" b="1" i="0" dirty="0" err="1">
                <a:solidFill>
                  <a:srgbClr val="ECECEC"/>
                </a:solidFill>
                <a:effectLst/>
                <a:latin typeface="Söhne"/>
              </a:rPr>
              <a:t>Concerns</a:t>
            </a:r>
            <a:r>
              <a:rPr lang="fr-FR" sz="2800" b="1" i="0" dirty="0">
                <a:solidFill>
                  <a:srgbClr val="ECECEC"/>
                </a:solidFill>
                <a:effectLst/>
                <a:latin typeface="Söhne"/>
              </a:rPr>
              <a:t> about </a:t>
            </a:r>
            <a:r>
              <a:rPr lang="fr-FR" sz="2800" b="1" i="0" dirty="0" err="1">
                <a:solidFill>
                  <a:srgbClr val="ECECEC"/>
                </a:solidFill>
                <a:effectLst/>
                <a:latin typeface="Söhne"/>
              </a:rPr>
              <a:t>Vendor</a:t>
            </a:r>
            <a:r>
              <a:rPr lang="fr-FR" sz="2800" b="1" i="0" dirty="0">
                <a:solidFill>
                  <a:srgbClr val="ECECEC"/>
                </a:solidFill>
                <a:effectLst/>
                <a:latin typeface="Söhne"/>
              </a:rPr>
              <a:t> Lock-In:</a:t>
            </a:r>
            <a:endParaRPr lang="fr-FR" sz="28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Some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fear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being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locked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 single cloud provider.</a:t>
            </a:r>
          </a:p>
          <a:p>
            <a:pPr algn="l"/>
            <a:r>
              <a:rPr lang="fr-FR" sz="2800" b="1" i="0" dirty="0" err="1">
                <a:solidFill>
                  <a:srgbClr val="ECECEC"/>
                </a:solidFill>
                <a:effectLst/>
                <a:latin typeface="Söhne"/>
              </a:rPr>
              <a:t>Google's</a:t>
            </a:r>
            <a:r>
              <a:rPr lang="fr-FR" sz="2800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800" b="1" i="0" dirty="0" err="1">
                <a:solidFill>
                  <a:srgbClr val="ECECEC"/>
                </a:solidFill>
                <a:effectLst/>
                <a:latin typeface="Söhne"/>
              </a:rPr>
              <a:t>Approach</a:t>
            </a:r>
            <a:r>
              <a:rPr lang="fr-FR" sz="2800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sz="28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Google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customers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switch providers if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needed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Google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utilizes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open-source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licenses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provide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alternatives.</a:t>
            </a:r>
          </a:p>
          <a:p>
            <a:pPr lvl="1"/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Google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ensures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interoperability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various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levels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technology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stack.</a:t>
            </a:r>
          </a:p>
        </p:txBody>
      </p:sp>
    </p:spTree>
    <p:extLst>
      <p:ext uri="{BB962C8B-B14F-4D97-AF65-F5344CB8AC3E}">
        <p14:creationId xmlns:p14="http://schemas.microsoft.com/office/powerpoint/2010/main" val="41740364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639314"/>
            <a:ext cx="11530647" cy="852480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pricing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8"/>
            <a:ext cx="10351747" cy="4578728"/>
          </a:xfrm>
        </p:spPr>
        <p:txBody>
          <a:bodyPr>
            <a:normAutofit lnSpcReduction="10000"/>
          </a:bodyPr>
          <a:lstStyle/>
          <a:p>
            <a:pPr algn="l"/>
            <a:r>
              <a:rPr lang="fr-FR" sz="2000" b="1" i="0" dirty="0">
                <a:solidFill>
                  <a:srgbClr val="ECECEC"/>
                </a:solidFill>
                <a:effectLst/>
                <a:latin typeface="Söhne"/>
              </a:rPr>
              <a:t>Google Cloud </a:t>
            </a:r>
            <a:r>
              <a:rPr lang="fr-FR" sz="2000" b="1" i="0" dirty="0" err="1">
                <a:solidFill>
                  <a:srgbClr val="ECECEC"/>
                </a:solidFill>
                <a:effectLst/>
                <a:latin typeface="Söhne"/>
              </a:rPr>
              <a:t>Billing</a:t>
            </a:r>
            <a:r>
              <a:rPr lang="fr-FR" sz="2000" b="1" i="0" dirty="0">
                <a:solidFill>
                  <a:srgbClr val="ECECEC"/>
                </a:solidFill>
                <a:effectLst/>
                <a:latin typeface="Söhne"/>
              </a:rPr>
              <a:t> Practices:</a:t>
            </a:r>
            <a:endParaRPr lang="fr-FR" sz="20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Google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was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the first major cloud provider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offer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per-second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billing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Compute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Engine service.</a:t>
            </a:r>
          </a:p>
          <a:p>
            <a:pPr lvl="1"/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Per-second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billing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available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Compute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Engine, Google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Engine,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Dataproc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and App Engine flexible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environment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VMs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Compute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Engine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also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automatically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applied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sustained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use discounts, custom machine types, and an online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pricing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calculator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cost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estimation.</a:t>
            </a:r>
          </a:p>
          <a:p>
            <a:pPr algn="l"/>
            <a:r>
              <a:rPr lang="fr-FR" sz="2000" b="1" i="0" dirty="0">
                <a:solidFill>
                  <a:srgbClr val="ECECEC"/>
                </a:solidFill>
                <a:effectLst/>
                <a:latin typeface="Söhne"/>
              </a:rPr>
              <a:t>Tools for </a:t>
            </a:r>
            <a:r>
              <a:rPr lang="fr-FR" sz="2000" b="1" i="0" dirty="0" err="1">
                <a:solidFill>
                  <a:srgbClr val="ECECEC"/>
                </a:solidFill>
                <a:effectLst/>
                <a:latin typeface="Söhne"/>
              </a:rPr>
              <a:t>Cost</a:t>
            </a:r>
            <a:r>
              <a:rPr lang="fr-FR" sz="2000" b="1" i="0" dirty="0">
                <a:solidFill>
                  <a:srgbClr val="ECECEC"/>
                </a:solidFill>
                <a:effectLst/>
                <a:latin typeface="Söhne"/>
              </a:rPr>
              <a:t> Management:</a:t>
            </a:r>
            <a:endParaRPr lang="fr-FR" sz="20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Budget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definition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at the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account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or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project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level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Alerts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creation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when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costs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approach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budget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limits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Use of reports to monitor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expenses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Implementation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of quotas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prevent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resource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overconsumption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fr-FR" sz="2000" b="1" i="0" dirty="0">
                <a:solidFill>
                  <a:srgbClr val="ECECEC"/>
                </a:solidFill>
                <a:effectLst/>
                <a:latin typeface="Söhne"/>
              </a:rPr>
              <a:t>Types of Quotas:</a:t>
            </a:r>
            <a:endParaRPr lang="fr-FR" sz="20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Rate quotas and allocation quotas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applied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at the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project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level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and reset at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intervals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Projects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start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same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quotas, but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some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adjusted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by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requesting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an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increase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Google Cloud support.</a:t>
            </a:r>
          </a:p>
        </p:txBody>
      </p:sp>
    </p:spTree>
    <p:extLst>
      <p:ext uri="{BB962C8B-B14F-4D97-AF65-F5344CB8AC3E}">
        <p14:creationId xmlns:p14="http://schemas.microsoft.com/office/powerpoint/2010/main" val="3384340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531224"/>
            <a:ext cx="11530647" cy="826354"/>
          </a:xfrm>
        </p:spPr>
        <p:txBody>
          <a:bodyPr>
            <a:normAutofit/>
          </a:bodyPr>
          <a:lstStyle/>
          <a:p>
            <a:pPr algn="l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hierarchy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GCP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8"/>
            <a:ext cx="10351747" cy="4578728"/>
          </a:xfrm>
        </p:spPr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hierarchy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 GCP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comprises four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levels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: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projects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folders,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organization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node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such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machines, Cloud Storage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buckets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etc., are at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lowest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level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Projects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group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are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situated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at the second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level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hierarchy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Folders,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along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any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subfolders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are at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third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level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can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organize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projects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organization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node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at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highest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level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encompasses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all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projects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folders,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Policy management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tied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hierarchy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: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policies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defined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at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project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folder,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organization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node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levels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Some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Google Cloud services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also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allow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policy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enforcement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at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individual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resource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level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Policies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inherited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downwards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: 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policy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applied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a folder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will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apply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all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projects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contains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67325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01F24709-DF28-923A-E29E-198A3DE01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72644"/>
            <a:ext cx="5881636" cy="281330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0133278-E615-9963-4449-2D291C235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64" y="2372645"/>
            <a:ext cx="5698755" cy="2813309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3270EA32-923E-A37B-2862-07C31B1ED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hierarchy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853575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91408-33CE-3546-5A54-7F65AE1F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03863"/>
            <a:ext cx="10820399" cy="585844"/>
          </a:xfrm>
        </p:spPr>
        <p:txBody>
          <a:bodyPr>
            <a:normAutofit/>
          </a:bodyPr>
          <a:lstStyle/>
          <a:p>
            <a:pPr algn="l"/>
            <a:r>
              <a:rPr lang="fr-FR" sz="3000" dirty="0"/>
              <a:t>THE INFORMATION SYSTEM OF A COMPANY</a:t>
            </a:r>
          </a:p>
        </p:txBody>
      </p:sp>
    </p:spTree>
    <p:extLst>
      <p:ext uri="{BB962C8B-B14F-4D97-AF65-F5344CB8AC3E}">
        <p14:creationId xmlns:p14="http://schemas.microsoft.com/office/powerpoint/2010/main" val="15501477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238720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IAM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8"/>
            <a:ext cx="10351747" cy="457872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There are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three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types of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roles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in IAM: basic,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predefined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and custom.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Basic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roles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have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broad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scope and affect all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within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 Google Cloud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project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when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applied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include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owner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editor,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viewer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billing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administrator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Predefined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roles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certain Google Cloud services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define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 set of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predefined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actions. For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example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Compute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Engine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predefined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roles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like "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instanceAdmin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" to manage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Custom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roles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assign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more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permissions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following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principle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of "least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privilege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." For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example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creating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 "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instanceOperator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"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role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allow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certain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manage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machines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without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ability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reconfigure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them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Service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accounts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authenticate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machines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Google Cloud services.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associated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 email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address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use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cryptographic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keys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access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roles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assigned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a service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account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determine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the actions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 application running on 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machine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account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perform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such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creating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modifying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deleting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other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machines.</a:t>
            </a:r>
          </a:p>
        </p:txBody>
      </p:sp>
    </p:spTree>
    <p:extLst>
      <p:ext uri="{BB962C8B-B14F-4D97-AF65-F5344CB8AC3E}">
        <p14:creationId xmlns:p14="http://schemas.microsoft.com/office/powerpoint/2010/main" val="8135660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2" y="15163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IAM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561581"/>
            <a:ext cx="10351747" cy="4578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>
                <a:latin typeface="Roboto" panose="02000000000000000000" pitchFamily="2" charset="0"/>
              </a:rPr>
              <a:t>QUIZ : </a:t>
            </a:r>
          </a:p>
          <a:p>
            <a:r>
              <a:rPr lang="fr-FR" sz="1800" dirty="0" err="1">
                <a:effectLst/>
                <a:latin typeface="Roboto" panose="02000000000000000000" pitchFamily="2" charset="0"/>
              </a:rPr>
              <a:t>Choose</a:t>
            </a:r>
            <a:r>
              <a:rPr lang="fr-FR" sz="1800" dirty="0">
                <a:effectLst/>
                <a:latin typeface="Roboto" panose="02000000000000000000" pitchFamily="2" charset="0"/>
              </a:rPr>
              <a:t> the correct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completion</a:t>
            </a:r>
            <a:r>
              <a:rPr lang="fr-FR" sz="1800" dirty="0">
                <a:effectLst/>
                <a:latin typeface="Roboto" panose="02000000000000000000" pitchFamily="2" charset="0"/>
              </a:rPr>
              <a:t>: Services and APIs are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enabled</a:t>
            </a:r>
            <a:r>
              <a:rPr lang="fr-FR" sz="1800" dirty="0">
                <a:effectLst/>
                <a:latin typeface="Roboto" panose="02000000000000000000" pitchFamily="2" charset="0"/>
              </a:rPr>
              <a:t> on a per-__________ basis. </a:t>
            </a:r>
            <a:endParaRPr lang="fr-FR" sz="1400" dirty="0"/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A: Folder</a:t>
            </a:r>
          </a:p>
          <a:p>
            <a:pPr lvl="1"/>
            <a:r>
              <a:rPr lang="fr-FR" sz="1600" b="1" dirty="0">
                <a:effectLst/>
                <a:latin typeface="Roboto" panose="02000000000000000000" pitchFamily="2" charset="0"/>
              </a:rPr>
              <a:t>B: Project </a:t>
            </a:r>
            <a:endParaRPr lang="fr-FR" sz="1200" dirty="0"/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C: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Organization</a:t>
            </a:r>
            <a:endParaRPr lang="fr-FR" sz="1600" dirty="0">
              <a:latin typeface="Roboto" panose="02000000000000000000" pitchFamily="2" charset="0"/>
            </a:endParaRPr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D: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Billing</a:t>
            </a:r>
            <a:r>
              <a:rPr lang="fr-FR" sz="1600" dirty="0">
                <a:effectLst/>
                <a:latin typeface="Roboto" panose="02000000000000000000" pitchFamily="2" charset="0"/>
              </a:rPr>
              <a:t>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account</a:t>
            </a:r>
            <a:br>
              <a:rPr lang="fr-FR" sz="1600" dirty="0">
                <a:effectLst/>
                <a:latin typeface="Roboto" panose="02000000000000000000" pitchFamily="2" charset="0"/>
              </a:rPr>
            </a:br>
            <a:endParaRPr lang="fr-FR" sz="800" dirty="0"/>
          </a:p>
          <a:p>
            <a:pPr marL="0" indent="0">
              <a:buNone/>
            </a:pPr>
            <a:r>
              <a:rPr lang="fr-FR" sz="1800" dirty="0">
                <a:latin typeface="Roboto" panose="02000000000000000000" pitchFamily="2" charset="0"/>
              </a:rPr>
              <a:t>QUIZ 2</a:t>
            </a:r>
          </a:p>
          <a:p>
            <a:r>
              <a:rPr lang="fr-FR" sz="1800" dirty="0" err="1">
                <a:effectLst/>
                <a:latin typeface="Roboto" panose="02000000000000000000" pitchFamily="2" charset="0"/>
              </a:rPr>
              <a:t>Order</a:t>
            </a:r>
            <a:r>
              <a:rPr lang="fr-FR" sz="1800" dirty="0">
                <a:effectLst/>
                <a:latin typeface="Roboto" panose="02000000000000000000" pitchFamily="2" charset="0"/>
              </a:rPr>
              <a:t>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these</a:t>
            </a:r>
            <a:r>
              <a:rPr lang="fr-FR" sz="1800" dirty="0">
                <a:effectLst/>
                <a:latin typeface="Roboto" panose="02000000000000000000" pitchFamily="2" charset="0"/>
              </a:rPr>
              <a:t> IAM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role</a:t>
            </a:r>
            <a:r>
              <a:rPr lang="fr-FR" sz="1800" dirty="0">
                <a:effectLst/>
                <a:latin typeface="Roboto" panose="02000000000000000000" pitchFamily="2" charset="0"/>
              </a:rPr>
              <a:t> types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from</a:t>
            </a:r>
            <a:r>
              <a:rPr lang="fr-FR" sz="1800" dirty="0">
                <a:effectLst/>
                <a:latin typeface="Roboto" panose="02000000000000000000" pitchFamily="2" charset="0"/>
              </a:rPr>
              <a:t>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broadest</a:t>
            </a:r>
            <a:r>
              <a:rPr lang="fr-FR" sz="1800" dirty="0">
                <a:effectLst/>
                <a:latin typeface="Roboto" panose="02000000000000000000" pitchFamily="2" charset="0"/>
              </a:rPr>
              <a:t> to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finest-grained</a:t>
            </a:r>
            <a:r>
              <a:rPr lang="fr-FR" sz="1800" dirty="0">
                <a:effectLst/>
                <a:latin typeface="Roboto" panose="02000000000000000000" pitchFamily="2" charset="0"/>
              </a:rPr>
              <a:t>. </a:t>
            </a:r>
            <a:endParaRPr lang="fr-FR" sz="800" dirty="0"/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A: Custom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roles</a:t>
            </a:r>
            <a:r>
              <a:rPr lang="fr-FR" sz="1600" dirty="0">
                <a:effectLst/>
                <a:latin typeface="Roboto" panose="02000000000000000000" pitchFamily="2" charset="0"/>
              </a:rPr>
              <a:t>,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predefined</a:t>
            </a:r>
            <a:r>
              <a:rPr lang="fr-FR" sz="1600" dirty="0">
                <a:effectLst/>
                <a:latin typeface="Roboto" panose="02000000000000000000" pitchFamily="2" charset="0"/>
              </a:rPr>
              <a:t>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roles</a:t>
            </a:r>
            <a:r>
              <a:rPr lang="fr-FR" sz="1600" dirty="0">
                <a:effectLst/>
                <a:latin typeface="Roboto" panose="02000000000000000000" pitchFamily="2" charset="0"/>
              </a:rPr>
              <a:t>, basic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roles</a:t>
            </a:r>
            <a:r>
              <a:rPr lang="fr-FR" sz="1600" dirty="0">
                <a:effectLst/>
                <a:latin typeface="Roboto" panose="02000000000000000000" pitchFamily="2" charset="0"/>
              </a:rPr>
              <a:t> </a:t>
            </a:r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B: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Predefined</a:t>
            </a:r>
            <a:r>
              <a:rPr lang="fr-FR" sz="1600" dirty="0">
                <a:effectLst/>
                <a:latin typeface="Roboto" panose="02000000000000000000" pitchFamily="2" charset="0"/>
              </a:rPr>
              <a:t>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roles</a:t>
            </a:r>
            <a:r>
              <a:rPr lang="fr-FR" sz="1600" dirty="0">
                <a:effectLst/>
                <a:latin typeface="Roboto" panose="02000000000000000000" pitchFamily="2" charset="0"/>
              </a:rPr>
              <a:t>, custom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roles</a:t>
            </a:r>
            <a:r>
              <a:rPr lang="fr-FR" sz="1600" dirty="0">
                <a:effectLst/>
                <a:latin typeface="Roboto" panose="02000000000000000000" pitchFamily="2" charset="0"/>
              </a:rPr>
              <a:t>, basic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roles</a:t>
            </a:r>
            <a:endParaRPr lang="fr-FR" sz="600" dirty="0"/>
          </a:p>
          <a:p>
            <a:pPr lvl="1"/>
            <a:r>
              <a:rPr lang="fr-FR" sz="1600" b="1" dirty="0">
                <a:effectLst/>
                <a:latin typeface="Roboto" panose="02000000000000000000" pitchFamily="2" charset="0"/>
              </a:rPr>
              <a:t>C: Basic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roles</a:t>
            </a:r>
            <a:r>
              <a:rPr lang="fr-FR" sz="1600" b="1" dirty="0">
                <a:effectLst/>
                <a:latin typeface="Roboto" panose="02000000000000000000" pitchFamily="2" charset="0"/>
              </a:rPr>
              <a:t>,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predefined</a:t>
            </a:r>
            <a:r>
              <a:rPr lang="fr-FR" sz="1600" b="1" dirty="0">
                <a:effectLst/>
                <a:latin typeface="Roboto" panose="02000000000000000000" pitchFamily="2" charset="0"/>
              </a:rPr>
              <a:t>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roles</a:t>
            </a:r>
            <a:r>
              <a:rPr lang="fr-FR" sz="1600" b="1" dirty="0">
                <a:effectLst/>
                <a:latin typeface="Roboto" panose="02000000000000000000" pitchFamily="2" charset="0"/>
              </a:rPr>
              <a:t>, custom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roles</a:t>
            </a:r>
            <a:endParaRPr lang="fr-FR" sz="600" dirty="0"/>
          </a:p>
        </p:txBody>
      </p:sp>
    </p:spTree>
    <p:extLst>
      <p:ext uri="{BB962C8B-B14F-4D97-AF65-F5344CB8AC3E}">
        <p14:creationId xmlns:p14="http://schemas.microsoft.com/office/powerpoint/2010/main" val="3728719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15163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VPC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412" y="1631249"/>
            <a:ext cx="10787174" cy="457872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A Virtual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Private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Cloud (VPC)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secure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private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cloud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computing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model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hosted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within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 public cloud,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such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as Google Cloud.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Clients can run code, store data, host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websites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perform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all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other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tasks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possible in 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regular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private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cloud on a VPC.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VPCs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combine 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convenience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of public cloud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the data isolation of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private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cloud.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VPC networks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connect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Google Cloud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each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other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to the internet,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including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network segmentation, firewall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rule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usage,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static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route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creation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surprising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aspect for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many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new Google Cloud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: Google VPC networks are global and can have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subnetworks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which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segmented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parts of 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larger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network, in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any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Google Cloud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region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worldwide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Subnetworks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can cover the zones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make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up 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region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allowing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for global networking,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even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different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zones on 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same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subnetwork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85810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3" y="471764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COMPUTE ENGINE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624" y="1932343"/>
            <a:ext cx="10351747" cy="4107699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Compute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Engine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create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run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machines on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Google's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infrastructure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without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any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upfront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investments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Each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machine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provides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full operating system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capabilities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can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configured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according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CPU, memory,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and operating system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requirements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Instances can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created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via the Google Cloud Console, CLI, or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Compute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Engine API.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Compute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Engine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several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options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unique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pricing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performance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characteristics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Custom machine types enable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precise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selection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 instance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properties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requirements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Persistent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disks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recommended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Overall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flexible, high-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performing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billed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actual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usage.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8815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marketplace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7"/>
            <a:ext cx="10351747" cy="4325413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Google Cloud Marketplace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an online platform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discover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and manage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pre-configured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certified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third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-party software on Google Cloud Platform (GCP).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browse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the software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catalog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select solutions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meet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their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them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their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GCP infrastructure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 few clicks.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It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pre-configured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services like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databases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web services, etc.,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on GCP services like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Compute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Engine (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instead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initiating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an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empty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VM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installing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database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etc.).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benefits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of Google Cloud Marketplace are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numerous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Firstly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provides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wide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variety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of software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tools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enabling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quickly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find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solutions for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their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Additionally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Google Cloud Marketplace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ensures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compatibility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security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listed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software,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offering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peace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mind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when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deploying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third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-party solutions.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Furthermore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Google Cloud Marketplace simplifies the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purchasing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billing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process,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allowing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businesses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easily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manage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their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software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expenses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However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there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are a few drawbacks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consider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While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Google Cloud Marketplace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great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convenience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some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software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may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have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additional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costs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associated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their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use,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which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increase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overall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company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expenses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Additionally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must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exercise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due diligence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when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selecting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software solutions,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ensuring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meet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their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requirements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terms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features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performance,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security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10294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281676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Load</a:t>
            </a:r>
            <a:r>
              <a:rPr lang="fr-FR" sz="3200" dirty="0"/>
              <a:t> balancer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8"/>
            <a:ext cx="10351747" cy="457872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Load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balancer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distributes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user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traffic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across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multiple instances of an application,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reducing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risk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 performance issues.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Cloud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Load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Balancing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fully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distributed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software-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defined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service for all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traffic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offering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simplified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management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without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need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manage or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scale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machines.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It can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various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types of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traffic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including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HTTP(S), TCP, SSL, and UDP.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It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provides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load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balancing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across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regions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automatic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failover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between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regions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in case of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failure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while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reacting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quickly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changes in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traffic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instance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health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other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related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conditions.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No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pre-warming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required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even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in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event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anticipated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demand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spikes,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meaning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no support ticket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needed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inform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Google of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expected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increase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load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80416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Load</a:t>
            </a:r>
            <a:r>
              <a:rPr lang="fr-FR" sz="3200" dirty="0"/>
              <a:t> balancer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0C12112-EEBB-9599-A1EA-CD219A49F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32343"/>
            <a:ext cx="7772400" cy="381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899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15" y="119547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quiz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8"/>
            <a:ext cx="10351747" cy="41425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>
                <a:effectLst/>
                <a:latin typeface="Roboto" panose="02000000000000000000" pitchFamily="2" charset="0"/>
              </a:rPr>
              <a:t>Google Cloud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VPCs</a:t>
            </a:r>
            <a:r>
              <a:rPr lang="fr-FR" sz="1800" dirty="0">
                <a:effectLst/>
                <a:latin typeface="Roboto" panose="02000000000000000000" pitchFamily="2" charset="0"/>
              </a:rPr>
              <a:t>,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what</a:t>
            </a:r>
            <a:r>
              <a:rPr lang="fr-FR" sz="1800" dirty="0">
                <a:effectLst/>
                <a:latin typeface="Roboto" panose="02000000000000000000" pitchFamily="2" charset="0"/>
              </a:rPr>
              <a:t> scope do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subnets</a:t>
            </a:r>
            <a:r>
              <a:rPr lang="fr-FR" sz="1800" dirty="0">
                <a:effectLst/>
                <a:latin typeface="Roboto" panose="02000000000000000000" pitchFamily="2" charset="0"/>
              </a:rPr>
              <a:t> have? </a:t>
            </a:r>
            <a:endParaRPr lang="fr-FR" sz="1400" dirty="0"/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A: Zonal</a:t>
            </a:r>
          </a:p>
          <a:p>
            <a:pPr lvl="1"/>
            <a:r>
              <a:rPr lang="fr-FR" sz="1600" b="1" dirty="0">
                <a:effectLst/>
                <a:latin typeface="Roboto" panose="02000000000000000000" pitchFamily="2" charset="0"/>
              </a:rPr>
              <a:t>B: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Regional</a:t>
            </a:r>
            <a:r>
              <a:rPr lang="fr-FR" sz="1600" b="1" dirty="0">
                <a:effectLst/>
                <a:latin typeface="Roboto" panose="02000000000000000000" pitchFamily="2" charset="0"/>
              </a:rPr>
              <a:t> </a:t>
            </a:r>
            <a:endParaRPr lang="fr-FR" sz="1200" dirty="0"/>
          </a:p>
          <a:p>
            <a:pPr lvl="2"/>
            <a:r>
              <a:rPr lang="fr-FR" sz="1400" dirty="0">
                <a:effectLst/>
                <a:latin typeface="Roboto" panose="02000000000000000000" pitchFamily="2" charset="0"/>
              </a:rPr>
              <a:t>VPC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subnets</a:t>
            </a:r>
            <a:r>
              <a:rPr lang="fr-FR" sz="1400" dirty="0">
                <a:effectLst/>
                <a:latin typeface="Roboto" panose="02000000000000000000" pitchFamily="2" charset="0"/>
              </a:rPr>
              <a:t> can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span</a:t>
            </a:r>
            <a:r>
              <a:rPr lang="fr-FR" sz="1400" dirty="0">
                <a:effectLst/>
                <a:latin typeface="Roboto" panose="02000000000000000000" pitchFamily="2" charset="0"/>
              </a:rPr>
              <a:t> the zones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that</a:t>
            </a:r>
            <a:r>
              <a:rPr lang="fr-FR" sz="1400" dirty="0">
                <a:effectLst/>
                <a:latin typeface="Roboto" panose="02000000000000000000" pitchFamily="2" charset="0"/>
              </a:rPr>
              <a:t>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make</a:t>
            </a:r>
            <a:r>
              <a:rPr lang="fr-FR" sz="1400" dirty="0">
                <a:effectLst/>
                <a:latin typeface="Roboto" panose="02000000000000000000" pitchFamily="2" charset="0"/>
              </a:rPr>
              <a:t> up a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region</a:t>
            </a:r>
            <a:r>
              <a:rPr lang="fr-FR" sz="1400" dirty="0">
                <a:effectLst/>
                <a:latin typeface="Roboto" panose="02000000000000000000" pitchFamily="2" charset="0"/>
              </a:rPr>
              <a:t>. This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is</a:t>
            </a:r>
            <a:r>
              <a:rPr lang="fr-FR" sz="1400" dirty="0">
                <a:effectLst/>
                <a:latin typeface="Roboto" panose="02000000000000000000" pitchFamily="2" charset="0"/>
              </a:rPr>
              <a:t>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beneficial</a:t>
            </a:r>
            <a:r>
              <a:rPr lang="fr-FR" sz="1400" dirty="0">
                <a:effectLst/>
                <a:latin typeface="Roboto" panose="02000000000000000000" pitchFamily="2" charset="0"/>
              </a:rPr>
              <a:t>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because</a:t>
            </a:r>
            <a:r>
              <a:rPr lang="fr-FR" sz="1400" dirty="0">
                <a:effectLst/>
                <a:latin typeface="Roboto" panose="02000000000000000000" pitchFamily="2" charset="0"/>
              </a:rPr>
              <a:t>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your</a:t>
            </a:r>
            <a:r>
              <a:rPr lang="fr-FR" sz="1400" dirty="0">
                <a:effectLst/>
                <a:latin typeface="Roboto" panose="02000000000000000000" pitchFamily="2" charset="0"/>
              </a:rPr>
              <a:t> solutions can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incorporate</a:t>
            </a:r>
            <a:r>
              <a:rPr lang="fr-FR" sz="1400" dirty="0">
                <a:effectLst/>
                <a:latin typeface="Roboto" panose="02000000000000000000" pitchFamily="2" charset="0"/>
              </a:rPr>
              <a:t>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fault</a:t>
            </a:r>
            <a:r>
              <a:rPr lang="fr-FR" sz="1400" dirty="0">
                <a:effectLst/>
                <a:latin typeface="Roboto" panose="02000000000000000000" pitchFamily="2" charset="0"/>
              </a:rPr>
              <a:t>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tolerance</a:t>
            </a:r>
            <a:r>
              <a:rPr lang="fr-FR" sz="1400" dirty="0">
                <a:effectLst/>
                <a:latin typeface="Roboto" panose="02000000000000000000" pitchFamily="2" charset="0"/>
              </a:rPr>
              <a:t>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without</a:t>
            </a:r>
            <a:r>
              <a:rPr lang="fr-FR" sz="1400" dirty="0">
                <a:effectLst/>
                <a:latin typeface="Roboto" panose="02000000000000000000" pitchFamily="2" charset="0"/>
              </a:rPr>
              <a:t>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complicating</a:t>
            </a:r>
            <a:r>
              <a:rPr lang="fr-FR" sz="1400" dirty="0">
                <a:effectLst/>
                <a:latin typeface="Roboto" panose="02000000000000000000" pitchFamily="2" charset="0"/>
              </a:rPr>
              <a:t>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your</a:t>
            </a:r>
            <a:r>
              <a:rPr lang="fr-FR" sz="1400" dirty="0">
                <a:effectLst/>
                <a:latin typeface="Roboto" panose="02000000000000000000" pitchFamily="2" charset="0"/>
              </a:rPr>
              <a:t> network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topology</a:t>
            </a:r>
            <a:r>
              <a:rPr lang="fr-FR" sz="1400" dirty="0">
                <a:effectLst/>
                <a:latin typeface="Roboto" panose="02000000000000000000" pitchFamily="2" charset="0"/>
              </a:rPr>
              <a:t>. </a:t>
            </a:r>
            <a:endParaRPr lang="fr-FR" sz="1000" dirty="0"/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C: Global</a:t>
            </a:r>
            <a:br>
              <a:rPr lang="fr-FR" sz="1600" dirty="0">
                <a:effectLst/>
                <a:latin typeface="Roboto" panose="02000000000000000000" pitchFamily="2" charset="0"/>
              </a:rPr>
            </a:br>
            <a:r>
              <a:rPr lang="fr-FR" sz="1600" dirty="0">
                <a:effectLst/>
                <a:latin typeface="Roboto" panose="02000000000000000000" pitchFamily="2" charset="0"/>
              </a:rPr>
              <a:t>D: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Multi-regional</a:t>
            </a:r>
            <a:br>
              <a:rPr lang="fr-FR" sz="1600" dirty="0">
                <a:effectLst/>
                <a:latin typeface="Roboto" panose="02000000000000000000" pitchFamily="2" charset="0"/>
              </a:rPr>
            </a:br>
            <a:endParaRPr lang="fr-FR" sz="1600" dirty="0"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fr-FR" sz="2000" dirty="0" err="1">
                <a:effectLst/>
                <a:latin typeface="Roboto" panose="02000000000000000000" pitchFamily="2" charset="0"/>
              </a:rPr>
              <a:t>What</a:t>
            </a:r>
            <a:r>
              <a:rPr lang="fr-FR" sz="2000" dirty="0">
                <a:effectLst/>
                <a:latin typeface="Roboto" panose="02000000000000000000" pitchFamily="2" charset="0"/>
              </a:rPr>
              <a:t> </a:t>
            </a:r>
            <a:r>
              <a:rPr lang="fr-FR" sz="2000" dirty="0" err="1">
                <a:effectLst/>
                <a:latin typeface="Roboto" panose="02000000000000000000" pitchFamily="2" charset="0"/>
              </a:rPr>
              <a:t>is</a:t>
            </a:r>
            <a:r>
              <a:rPr lang="fr-FR" sz="2000" dirty="0">
                <a:effectLst/>
                <a:latin typeface="Roboto" panose="02000000000000000000" pitchFamily="2" charset="0"/>
              </a:rPr>
              <a:t> the main </a:t>
            </a:r>
            <a:r>
              <a:rPr lang="fr-FR" sz="2000" dirty="0" err="1">
                <a:effectLst/>
                <a:latin typeface="Roboto" panose="02000000000000000000" pitchFamily="2" charset="0"/>
              </a:rPr>
              <a:t>reason</a:t>
            </a:r>
            <a:r>
              <a:rPr lang="fr-FR" sz="2000" dirty="0">
                <a:effectLst/>
                <a:latin typeface="Roboto" panose="02000000000000000000" pitchFamily="2" charset="0"/>
              </a:rPr>
              <a:t> </a:t>
            </a:r>
            <a:r>
              <a:rPr lang="fr-FR" sz="2000" dirty="0" err="1">
                <a:effectLst/>
                <a:latin typeface="Roboto" panose="02000000000000000000" pitchFamily="2" charset="0"/>
              </a:rPr>
              <a:t>customers</a:t>
            </a:r>
            <a:r>
              <a:rPr lang="fr-FR" sz="2000" dirty="0">
                <a:effectLst/>
                <a:latin typeface="Roboto" panose="02000000000000000000" pitchFamily="2" charset="0"/>
              </a:rPr>
              <a:t> </a:t>
            </a:r>
            <a:r>
              <a:rPr lang="fr-FR" sz="2000" dirty="0" err="1">
                <a:effectLst/>
                <a:latin typeface="Roboto" panose="02000000000000000000" pitchFamily="2" charset="0"/>
              </a:rPr>
              <a:t>choose</a:t>
            </a:r>
            <a:r>
              <a:rPr lang="fr-FR" sz="2000" dirty="0">
                <a:effectLst/>
                <a:latin typeface="Roboto" panose="02000000000000000000" pitchFamily="2" charset="0"/>
              </a:rPr>
              <a:t> </a:t>
            </a:r>
            <a:r>
              <a:rPr lang="fr-FR" sz="2000" dirty="0" err="1">
                <a:effectLst/>
                <a:latin typeface="Roboto" panose="02000000000000000000" pitchFamily="2" charset="0"/>
              </a:rPr>
              <a:t>Preemptible</a:t>
            </a:r>
            <a:r>
              <a:rPr lang="fr-FR" sz="2000" dirty="0">
                <a:effectLst/>
                <a:latin typeface="Roboto" panose="02000000000000000000" pitchFamily="2" charset="0"/>
              </a:rPr>
              <a:t> </a:t>
            </a:r>
            <a:r>
              <a:rPr lang="fr-FR" sz="2000" dirty="0" err="1">
                <a:effectLst/>
                <a:latin typeface="Roboto" panose="02000000000000000000" pitchFamily="2" charset="0"/>
              </a:rPr>
              <a:t>VMs</a:t>
            </a:r>
            <a:r>
              <a:rPr lang="fr-FR" sz="2000" dirty="0">
                <a:effectLst/>
                <a:latin typeface="Roboto" panose="02000000000000000000" pitchFamily="2" charset="0"/>
              </a:rPr>
              <a:t>? </a:t>
            </a:r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A: To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improve</a:t>
            </a:r>
            <a:r>
              <a:rPr lang="fr-FR" sz="1600" dirty="0">
                <a:effectLst/>
                <a:latin typeface="Roboto" panose="02000000000000000000" pitchFamily="2" charset="0"/>
              </a:rPr>
              <a:t> performance.</a:t>
            </a:r>
          </a:p>
          <a:p>
            <a:pPr lvl="1"/>
            <a:r>
              <a:rPr lang="fr-FR" sz="1600" b="1" dirty="0">
                <a:effectLst/>
                <a:latin typeface="Roboto" panose="02000000000000000000" pitchFamily="2" charset="0"/>
              </a:rPr>
              <a:t>B: To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reduce</a:t>
            </a:r>
            <a:r>
              <a:rPr lang="fr-FR" sz="1600" b="1" dirty="0">
                <a:effectLst/>
                <a:latin typeface="Roboto" panose="02000000000000000000" pitchFamily="2" charset="0"/>
              </a:rPr>
              <a:t>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cost</a:t>
            </a:r>
            <a:r>
              <a:rPr lang="fr-FR" sz="1600" b="1" dirty="0">
                <a:effectLst/>
                <a:latin typeface="Roboto" panose="02000000000000000000" pitchFamily="2" charset="0"/>
              </a:rPr>
              <a:t>. </a:t>
            </a:r>
            <a:endParaRPr lang="fr-FR" sz="1200" dirty="0"/>
          </a:p>
          <a:p>
            <a:pPr lvl="2"/>
            <a:r>
              <a:rPr lang="fr-FR" sz="1400" dirty="0" err="1">
                <a:effectLst/>
                <a:latin typeface="Roboto" panose="02000000000000000000" pitchFamily="2" charset="0"/>
              </a:rPr>
              <a:t>That's</a:t>
            </a:r>
            <a:r>
              <a:rPr lang="fr-FR" sz="1400" dirty="0">
                <a:effectLst/>
                <a:latin typeface="Roboto" panose="02000000000000000000" pitchFamily="2" charset="0"/>
              </a:rPr>
              <a:t> correct! The per-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hour</a:t>
            </a:r>
            <a:r>
              <a:rPr lang="fr-FR" sz="1400" dirty="0">
                <a:effectLst/>
                <a:latin typeface="Roboto" panose="02000000000000000000" pitchFamily="2" charset="0"/>
              </a:rPr>
              <a:t>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price</a:t>
            </a:r>
            <a:r>
              <a:rPr lang="fr-FR" sz="1400" dirty="0">
                <a:effectLst/>
                <a:latin typeface="Roboto" panose="02000000000000000000" pitchFamily="2" charset="0"/>
              </a:rPr>
              <a:t> of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preemptible</a:t>
            </a:r>
            <a:r>
              <a:rPr lang="fr-FR" sz="1400" dirty="0">
                <a:effectLst/>
                <a:latin typeface="Roboto" panose="02000000000000000000" pitchFamily="2" charset="0"/>
              </a:rPr>
              <a:t> and spot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VMs</a:t>
            </a:r>
            <a:r>
              <a:rPr lang="fr-FR" sz="1400" dirty="0">
                <a:effectLst/>
                <a:latin typeface="Roboto" panose="02000000000000000000" pitchFamily="2" charset="0"/>
              </a:rPr>
              <a:t>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incorporates</a:t>
            </a:r>
            <a:r>
              <a:rPr lang="fr-FR" sz="1400" dirty="0">
                <a:effectLst/>
                <a:latin typeface="Roboto" panose="02000000000000000000" pitchFamily="2" charset="0"/>
              </a:rPr>
              <a:t> a </a:t>
            </a:r>
            <a:r>
              <a:rPr lang="fr-FR" sz="1400" dirty="0" err="1">
                <a:effectLst/>
                <a:latin typeface="Roboto" panose="02000000000000000000" pitchFamily="2" charset="0"/>
              </a:rPr>
              <a:t>substantial</a:t>
            </a:r>
            <a:r>
              <a:rPr lang="fr-FR" sz="1400" dirty="0">
                <a:effectLst/>
                <a:latin typeface="Roboto" panose="02000000000000000000" pitchFamily="2" charset="0"/>
              </a:rPr>
              <a:t> discount. </a:t>
            </a:r>
            <a:endParaRPr lang="fr-FR" sz="1000" dirty="0"/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C: To use custom machine types</a:t>
            </a:r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D: To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reduce</a:t>
            </a:r>
            <a:r>
              <a:rPr lang="fr-FR" sz="1600" dirty="0">
                <a:effectLst/>
                <a:latin typeface="Roboto" panose="02000000000000000000" pitchFamily="2" charset="0"/>
              </a:rPr>
              <a:t>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cost</a:t>
            </a:r>
            <a:r>
              <a:rPr lang="fr-FR" sz="1600" dirty="0">
                <a:effectLst/>
                <a:latin typeface="Roboto" panose="02000000000000000000" pitchFamily="2" charset="0"/>
              </a:rPr>
              <a:t> on premium operating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systems</a:t>
            </a:r>
            <a:r>
              <a:rPr lang="fr-FR" sz="1600" dirty="0">
                <a:effectLst/>
                <a:latin typeface="Roboto" panose="02000000000000000000" pitchFamily="2" charset="0"/>
              </a:rPr>
              <a:t>.</a:t>
            </a:r>
            <a:endParaRPr lang="fr-FR" sz="1800" dirty="0">
              <a:effectLst/>
              <a:latin typeface="Roboto" panose="02000000000000000000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34152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758" y="221304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</a:t>
            </a:r>
            <a:r>
              <a:rPr lang="fr-FR" sz="3200" dirty="0" err="1"/>
              <a:t>storage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8"/>
            <a:ext cx="10351747" cy="457872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Object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 data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architecture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manages data as "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objects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"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metadata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a unique global identifier.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Google Cloud Storage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fully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scalable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object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suitable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various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use cases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such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as data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archiving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web content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delivery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and distribution of large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objects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Files are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organized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into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"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buckets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"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unique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names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geographic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locations to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minimize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latency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Although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not a file system, Cloud Storage can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as one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through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third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-party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tools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allow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bucket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"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mounted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" as a directory on Linux or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MacOS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79336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49" y="299093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</a:t>
            </a:r>
            <a:r>
              <a:rPr lang="fr-FR" sz="3200" dirty="0" err="1"/>
              <a:t>storage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83501"/>
            <a:ext cx="10351747" cy="457872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Cloud Storage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four main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classes,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stored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billed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on the "class"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which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belong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The first class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Standard Storage,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ideal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frequently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accessed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or "hot" data, as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well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as data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stored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for short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periods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The second class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Nearline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Storage,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intended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infrequently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accessed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data,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such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as data backups, long-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term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multimedia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content, or data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archiving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third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class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Coldline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Storage,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similar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Nearline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Storage but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designed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even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less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frequent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access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or modifications, at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most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once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every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90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days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fourth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class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Archive Storage, the least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expensive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suitable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for data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archiving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online backups,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disaster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recovery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but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higher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access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operation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costs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a minimum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duration of 365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days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0729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THE INFORMATION SYSTEM OF A COMPANY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04" y="2066392"/>
            <a:ext cx="10441200" cy="417217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The information system is an organized set of hardware, software, human, and procedural resources used to collect, store, process, and distribute information within a company.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It ensures the management and circulation of data necessary for the operation and decision-making within the company.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Well-designed architecture ensures the efficiency, security, and flexibility of the system, aligned with the company's objectives and needs.</a:t>
            </a:r>
          </a:p>
        </p:txBody>
      </p:sp>
    </p:spTree>
    <p:extLst>
      <p:ext uri="{BB962C8B-B14F-4D97-AF65-F5344CB8AC3E}">
        <p14:creationId xmlns:p14="http://schemas.microsoft.com/office/powerpoint/2010/main" val="36618923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758" y="350518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</a:t>
            </a:r>
            <a:r>
              <a:rPr lang="fr-FR" sz="3200" dirty="0" err="1"/>
              <a:t>sql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8"/>
            <a:ext cx="10351747" cy="4578728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Cloud SQL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fully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relational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databases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(MySQL, PostgreSQL, SQL Server) as a service,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freeing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tedious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maintenance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tasks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such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as updates and backups.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No software installation or maintenance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required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providing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easy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-to-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solution.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capabilities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include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up to 64 processor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cores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over 400 GB of RAM, and 64 TB of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Automatic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replication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support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backups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ensure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availability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Security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enhanced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encryption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built-in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network firewall.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Compute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Engine instances can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access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Cloud SQL instances,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facilitating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integration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into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complex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environments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Compatible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various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external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tools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applications,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providing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increased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flexibility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 use.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72757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</a:t>
            </a:r>
            <a:r>
              <a:rPr lang="fr-FR" sz="3200" dirty="0" err="1"/>
              <a:t>sql</a:t>
            </a:r>
            <a:endParaRPr lang="fr-FR" sz="32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A67F56A-6984-9097-3AD2-503ECDB80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298" y="1932343"/>
            <a:ext cx="7772400" cy="38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636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06" y="325572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</a:t>
            </a:r>
            <a:r>
              <a:rPr lang="fr-FR" sz="3200" dirty="0" err="1"/>
              <a:t>spanner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8"/>
            <a:ext cx="10351747" cy="4578728"/>
          </a:xfrm>
        </p:spPr>
        <p:txBody>
          <a:bodyPr>
            <a:normAutofit/>
          </a:bodyPr>
          <a:lstStyle/>
          <a:p>
            <a:pPr algn="l"/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Cloud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Spanner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fully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horizontally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scalable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relational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database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service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supports SQL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language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provides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strong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consistency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Proven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Google's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critical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applications and services,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Spanner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powers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Google's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$80 billion business.</a:t>
            </a:r>
          </a:p>
          <a:p>
            <a:pPr algn="l"/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Cloud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Spanner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particularly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suitable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applications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require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: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A SQL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relational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database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management system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joins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secondary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indexes.</a:t>
            </a:r>
          </a:p>
          <a:p>
            <a:pPr lvl="1"/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Built-in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high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availability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Strong global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consistency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A large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number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input/output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operations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per second,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ranging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up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tens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thousands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reads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/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writes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per second or more.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72045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66" y="346930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</a:t>
            </a:r>
            <a:r>
              <a:rPr lang="fr-FR" sz="3200" dirty="0" err="1"/>
              <a:t>firestore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66085"/>
            <a:ext cx="10351747" cy="4578728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Firestore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 flexible and scalable cloud NoSQL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database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mobile, web, and server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development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Data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organized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into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documents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within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collections,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allowing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efficient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queries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filters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sorting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options.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Firestore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ensures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synchronization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across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all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connected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devices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even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offline,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through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caching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It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leverages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Google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Cloud's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robust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infrastructure,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providing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automatic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replication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strong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consistency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transactional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operations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Billing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on document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reads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writes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deletes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limited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number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 free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operations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per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day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It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cost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-effective or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potentially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free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starting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point for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developers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daily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free quotas.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6326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</a:t>
            </a:r>
            <a:r>
              <a:rPr lang="fr-FR" sz="3200" dirty="0" err="1"/>
              <a:t>firestore</a:t>
            </a:r>
            <a:endParaRPr lang="fr-FR" sz="32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8387BBC-C16B-0252-5CB1-67DF7473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832" y="1932343"/>
            <a:ext cx="6751331" cy="335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600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49" y="304213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</a:t>
            </a:r>
            <a:r>
              <a:rPr lang="fr-FR" sz="3200" dirty="0" err="1"/>
              <a:t>bigtable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8"/>
            <a:ext cx="10351747" cy="457872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Cloud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Bigtable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Google's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NoSQL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database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service,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by key services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such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Search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Analytics, and Gmail.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It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high performance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low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latency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suitable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massive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workloads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operational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analytical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applications.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Clients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choose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Bigtable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large data volumes, high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throughput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NoSQL data, time-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ordered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data, or batch and real-time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Bigtable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compatible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other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Google Cloud services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third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-party clients via APIs,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allowing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reading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writing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across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various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layers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stream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or batch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frameworks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It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serve data to applications,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dashboards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and data services, as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well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as for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performing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calculations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analyses on streaming or batch data.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68146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282260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</a:t>
            </a:r>
            <a:r>
              <a:rPr lang="fr-FR" sz="3200" dirty="0" err="1"/>
              <a:t>storage</a:t>
            </a:r>
            <a:r>
              <a:rPr lang="fr-FR" sz="3200" dirty="0"/>
              <a:t> options comparaison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683" y="1840255"/>
            <a:ext cx="10351747" cy="365485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Cloud Storage: Storage for immutable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objects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over 10 MB, up to 5 TB per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object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suitable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images or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movies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Cloud SQL / Cloud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Spanner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: Full SQL support, Cloud SQL up to 64 TB, Cloud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Spanner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horizontal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Firestore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: Massive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real-time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query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results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terabytes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capacity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ideal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mobile and web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Cloud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Bigtable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: Storage for a large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number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structured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objects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petabytes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capacity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recommended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analytical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many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read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write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events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00186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</a:t>
            </a:r>
            <a:r>
              <a:rPr lang="fr-FR" sz="3200" dirty="0" err="1"/>
              <a:t>storage</a:t>
            </a:r>
            <a:r>
              <a:rPr lang="fr-FR" sz="3200" dirty="0"/>
              <a:t> options comparaison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75939C9-52B6-2B07-5AE7-AE91333AC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803" y="1932343"/>
            <a:ext cx="7735390" cy="389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234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</a:t>
            </a:r>
            <a:r>
              <a:rPr lang="fr-FR" sz="3200" dirty="0" err="1"/>
              <a:t>storage</a:t>
            </a:r>
            <a:r>
              <a:rPr lang="fr-FR" sz="3200" dirty="0"/>
              <a:t> options comparaison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0AC36FC-DB83-1319-B447-4EE8FC024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32343"/>
            <a:ext cx="7772400" cy="419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956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923" y="290384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</a:t>
            </a:r>
            <a:r>
              <a:rPr lang="fr-FR" sz="3200" dirty="0" err="1"/>
              <a:t>storage</a:t>
            </a:r>
            <a:r>
              <a:rPr lang="fr-FR" sz="3200" dirty="0"/>
              <a:t> options quiz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8"/>
            <a:ext cx="10351747" cy="4578728"/>
          </a:xfrm>
        </p:spPr>
        <p:txBody>
          <a:bodyPr>
            <a:normAutofit/>
          </a:bodyPr>
          <a:lstStyle/>
          <a:p>
            <a:r>
              <a:rPr lang="fr-FR" sz="1800" dirty="0" err="1">
                <a:effectLst/>
                <a:latin typeface="Roboto" panose="02000000000000000000" pitchFamily="2" charset="0"/>
              </a:rPr>
              <a:t>What</a:t>
            </a:r>
            <a:r>
              <a:rPr lang="fr-FR" sz="1800" dirty="0">
                <a:effectLst/>
                <a:latin typeface="Roboto" panose="02000000000000000000" pitchFamily="2" charset="0"/>
              </a:rPr>
              <a:t>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is</a:t>
            </a:r>
            <a:r>
              <a:rPr lang="fr-FR" sz="1800" dirty="0">
                <a:effectLst/>
                <a:latin typeface="Roboto" panose="02000000000000000000" pitchFamily="2" charset="0"/>
              </a:rPr>
              <a:t> the correct use case for Cloud Storage? </a:t>
            </a:r>
            <a:endParaRPr lang="fr-FR" sz="1400" dirty="0"/>
          </a:p>
          <a:p>
            <a:pPr lvl="1"/>
            <a:r>
              <a:rPr lang="fr-FR" sz="1600" dirty="0" err="1">
                <a:effectLst/>
                <a:latin typeface="Roboto" panose="02000000000000000000" pitchFamily="2" charset="0"/>
              </a:rPr>
              <a:t>A:Cloud</a:t>
            </a:r>
            <a:r>
              <a:rPr lang="fr-FR" sz="1600" dirty="0">
                <a:effectLst/>
                <a:latin typeface="Roboto" panose="02000000000000000000" pitchFamily="2" charset="0"/>
              </a:rPr>
              <a:t> Storage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is</a:t>
            </a:r>
            <a:r>
              <a:rPr lang="fr-FR" sz="1600" dirty="0">
                <a:effectLst/>
                <a:latin typeface="Roboto" panose="02000000000000000000" pitchFamily="2" charset="0"/>
              </a:rPr>
              <a:t>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well</a:t>
            </a:r>
            <a:r>
              <a:rPr lang="fr-FR" sz="1600" dirty="0">
                <a:effectLst/>
                <a:latin typeface="Roboto" panose="02000000000000000000" pitchFamily="2" charset="0"/>
              </a:rPr>
              <a:t>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suited</a:t>
            </a:r>
            <a:r>
              <a:rPr lang="fr-FR" sz="1600" dirty="0">
                <a:effectLst/>
                <a:latin typeface="Roboto" panose="02000000000000000000" pitchFamily="2" charset="0"/>
              </a:rPr>
              <a:t> to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providing</a:t>
            </a:r>
            <a:r>
              <a:rPr lang="fr-FR" sz="1600" dirty="0">
                <a:effectLst/>
                <a:latin typeface="Roboto" panose="02000000000000000000" pitchFamily="2" charset="0"/>
              </a:rPr>
              <a:t> the root file system of a Linux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virtual</a:t>
            </a:r>
            <a:r>
              <a:rPr lang="fr-FR" sz="1600" dirty="0">
                <a:effectLst/>
                <a:latin typeface="Roboto" panose="02000000000000000000" pitchFamily="2" charset="0"/>
              </a:rPr>
              <a:t> machine.</a:t>
            </a:r>
            <a:endParaRPr lang="fr-FR" sz="1200" dirty="0"/>
          </a:p>
          <a:p>
            <a:pPr lvl="1"/>
            <a:r>
              <a:rPr lang="fr-FR" sz="1600" b="1" dirty="0">
                <a:effectLst/>
                <a:latin typeface="Roboto" panose="02000000000000000000" pitchFamily="2" charset="0"/>
              </a:rPr>
              <a:t>B: Cloud Storage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is</a:t>
            </a:r>
            <a:r>
              <a:rPr lang="fr-FR" sz="1600" b="1" dirty="0">
                <a:effectLst/>
                <a:latin typeface="Roboto" panose="02000000000000000000" pitchFamily="2" charset="0"/>
              </a:rPr>
              <a:t>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well</a:t>
            </a:r>
            <a:r>
              <a:rPr lang="fr-FR" sz="1600" b="1" dirty="0">
                <a:effectLst/>
                <a:latin typeface="Roboto" panose="02000000000000000000" pitchFamily="2" charset="0"/>
              </a:rPr>
              <a:t>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suited</a:t>
            </a:r>
            <a:r>
              <a:rPr lang="fr-FR" sz="1600" b="1" dirty="0">
                <a:effectLst/>
                <a:latin typeface="Roboto" panose="02000000000000000000" pitchFamily="2" charset="0"/>
              </a:rPr>
              <a:t> to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providing</a:t>
            </a:r>
            <a:r>
              <a:rPr lang="fr-FR" sz="1600" b="1" dirty="0">
                <a:effectLst/>
                <a:latin typeface="Roboto" panose="02000000000000000000" pitchFamily="2" charset="0"/>
              </a:rPr>
              <a:t> durable and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highly</a:t>
            </a:r>
            <a:r>
              <a:rPr lang="fr-FR" sz="1600" b="1" dirty="0">
                <a:effectLst/>
                <a:latin typeface="Roboto" panose="02000000000000000000" pitchFamily="2" charset="0"/>
              </a:rPr>
              <a:t>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available</a:t>
            </a:r>
            <a:r>
              <a:rPr lang="fr-FR" sz="1600" b="1" dirty="0">
                <a:effectLst/>
                <a:latin typeface="Roboto" panose="02000000000000000000" pitchFamily="2" charset="0"/>
              </a:rPr>
              <a:t>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object</a:t>
            </a:r>
            <a:r>
              <a:rPr lang="fr-FR" sz="1600" b="1" dirty="0">
                <a:effectLst/>
                <a:latin typeface="Roboto" panose="02000000000000000000" pitchFamily="2" charset="0"/>
              </a:rPr>
              <a:t>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storage</a:t>
            </a:r>
            <a:endParaRPr lang="fr-FR" sz="1600" b="1" dirty="0">
              <a:effectLst/>
              <a:latin typeface="Roboto" panose="02000000000000000000" pitchFamily="2" charset="0"/>
            </a:endParaRPr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C: Cloud Storage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is</a:t>
            </a:r>
            <a:r>
              <a:rPr lang="fr-FR" sz="1600" dirty="0">
                <a:effectLst/>
                <a:latin typeface="Roboto" panose="02000000000000000000" pitchFamily="2" charset="0"/>
              </a:rPr>
              <a:t>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well</a:t>
            </a:r>
            <a:r>
              <a:rPr lang="fr-FR" sz="1600" dirty="0">
                <a:effectLst/>
                <a:latin typeface="Roboto" panose="02000000000000000000" pitchFamily="2" charset="0"/>
              </a:rPr>
              <a:t>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suited</a:t>
            </a:r>
            <a:r>
              <a:rPr lang="fr-FR" sz="1600" dirty="0">
                <a:effectLst/>
                <a:latin typeface="Roboto" panose="02000000000000000000" pitchFamily="2" charset="0"/>
              </a:rPr>
              <a:t> to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providing</a:t>
            </a:r>
            <a:r>
              <a:rPr lang="fr-FR" sz="1600" dirty="0">
                <a:effectLst/>
                <a:latin typeface="Roboto" panose="02000000000000000000" pitchFamily="2" charset="0"/>
              </a:rPr>
              <a:t> data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warehousing</a:t>
            </a:r>
            <a:r>
              <a:rPr lang="fr-FR" sz="1600" dirty="0">
                <a:effectLst/>
                <a:latin typeface="Roboto" panose="02000000000000000000" pitchFamily="2" charset="0"/>
              </a:rPr>
              <a:t> services</a:t>
            </a:r>
          </a:p>
          <a:p>
            <a:pPr lvl="1"/>
            <a:r>
              <a:rPr lang="fr-FR" sz="1600" dirty="0" err="1">
                <a:effectLst/>
                <a:latin typeface="Roboto" panose="02000000000000000000" pitchFamily="2" charset="0"/>
              </a:rPr>
              <a:t>D:Cloud</a:t>
            </a:r>
            <a:r>
              <a:rPr lang="fr-FR" sz="1600" dirty="0">
                <a:effectLst/>
                <a:latin typeface="Roboto" panose="02000000000000000000" pitchFamily="2" charset="0"/>
              </a:rPr>
              <a:t> Storage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is</a:t>
            </a:r>
            <a:r>
              <a:rPr lang="fr-FR" sz="1600" dirty="0">
                <a:effectLst/>
                <a:latin typeface="Roboto" panose="02000000000000000000" pitchFamily="2" charset="0"/>
              </a:rPr>
              <a:t>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well</a:t>
            </a:r>
            <a:r>
              <a:rPr lang="fr-FR" sz="1600" dirty="0">
                <a:effectLst/>
                <a:latin typeface="Roboto" panose="02000000000000000000" pitchFamily="2" charset="0"/>
              </a:rPr>
              <a:t>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suited</a:t>
            </a:r>
            <a:r>
              <a:rPr lang="fr-FR" sz="1600" dirty="0">
                <a:effectLst/>
                <a:latin typeface="Roboto" panose="02000000000000000000" pitchFamily="2" charset="0"/>
              </a:rPr>
              <a:t> to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providing</a:t>
            </a:r>
            <a:r>
              <a:rPr lang="fr-FR" sz="1600" dirty="0">
                <a:effectLst/>
                <a:latin typeface="Roboto" panose="02000000000000000000" pitchFamily="2" charset="0"/>
              </a:rPr>
              <a:t> RDBMS services.</a:t>
            </a:r>
            <a:br>
              <a:rPr lang="fr-FR" sz="1600" dirty="0">
                <a:effectLst/>
                <a:latin typeface="Roboto" panose="02000000000000000000" pitchFamily="2" charset="0"/>
              </a:rPr>
            </a:br>
            <a:endParaRPr lang="fr-FR" sz="1600" dirty="0">
              <a:latin typeface="Roboto" panose="02000000000000000000" pitchFamily="2" charset="0"/>
            </a:endParaRPr>
          </a:p>
          <a:p>
            <a:r>
              <a:rPr lang="fr-FR" sz="1800" dirty="0" err="1">
                <a:effectLst/>
                <a:latin typeface="Roboto" panose="02000000000000000000" pitchFamily="2" charset="0"/>
              </a:rPr>
              <a:t>Which</a:t>
            </a:r>
            <a:r>
              <a:rPr lang="fr-FR" sz="1800" dirty="0">
                <a:effectLst/>
                <a:latin typeface="Roboto" panose="02000000000000000000" pitchFamily="2" charset="0"/>
              </a:rPr>
              <a:t> SQL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database</a:t>
            </a:r>
            <a:r>
              <a:rPr lang="fr-FR" sz="1800" dirty="0">
                <a:effectLst/>
                <a:latin typeface="Roboto" panose="02000000000000000000" pitchFamily="2" charset="0"/>
              </a:rPr>
              <a:t> service can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scale</a:t>
            </a:r>
            <a:r>
              <a:rPr lang="fr-FR" sz="1800" dirty="0">
                <a:effectLst/>
                <a:latin typeface="Roboto" panose="02000000000000000000" pitchFamily="2" charset="0"/>
              </a:rPr>
              <a:t> to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higher</a:t>
            </a:r>
            <a:r>
              <a:rPr lang="fr-FR" sz="1800" dirty="0">
                <a:effectLst/>
                <a:latin typeface="Roboto" panose="02000000000000000000" pitchFamily="2" charset="0"/>
              </a:rPr>
              <a:t>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database</a:t>
            </a:r>
            <a:r>
              <a:rPr lang="fr-FR" sz="1800" dirty="0">
                <a:effectLst/>
                <a:latin typeface="Roboto" panose="02000000000000000000" pitchFamily="2" charset="0"/>
              </a:rPr>
              <a:t> sizes? </a:t>
            </a:r>
            <a:endParaRPr lang="fr-FR" sz="1100" dirty="0"/>
          </a:p>
          <a:p>
            <a:pPr lvl="1"/>
            <a:r>
              <a:rPr lang="fr-FR" sz="1600" b="1" dirty="0">
                <a:effectLst/>
                <a:latin typeface="Roboto" panose="02000000000000000000" pitchFamily="2" charset="0"/>
              </a:rPr>
              <a:t>A: Cloud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Spanner</a:t>
            </a:r>
            <a:r>
              <a:rPr lang="fr-FR" sz="1600" b="1" dirty="0">
                <a:effectLst/>
                <a:latin typeface="Roboto" panose="02000000000000000000" pitchFamily="2" charset="0"/>
              </a:rPr>
              <a:t>. </a:t>
            </a:r>
            <a:endParaRPr lang="fr-FR" sz="1600" dirty="0">
              <a:effectLst/>
              <a:latin typeface="Roboto" panose="02000000000000000000" pitchFamily="2" charset="0"/>
            </a:endParaRPr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B: Cloud SQL.</a:t>
            </a:r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C: Cloud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Bigtable</a:t>
            </a:r>
            <a:endParaRPr lang="fr-FR" sz="1600" dirty="0">
              <a:effectLst/>
              <a:latin typeface="Roboto" panose="02000000000000000000" pitchFamily="2" charset="0"/>
            </a:endParaRPr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D: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Firestore</a:t>
            </a:r>
            <a:endParaRPr lang="fr-FR" sz="12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6486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755373"/>
            <a:ext cx="11530647" cy="719769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L’ARCHITECTURE DU SI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898375"/>
            <a:ext cx="10441200" cy="4005469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Presentation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 of Main </a:t>
            </a: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Components:Servers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Computer hardware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where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applications and data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hosted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handle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various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requests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Network: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Infrastructure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enabling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communication and data transmission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between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different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system components.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ECECEC"/>
                </a:solidFill>
                <a:effectLst/>
                <a:latin typeface="Söhne"/>
              </a:rPr>
              <a:t>Databases</a:t>
            </a: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Data management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systems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allowing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security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access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information.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ECECEC"/>
                </a:solidFill>
                <a:effectLst/>
                <a:latin typeface="Söhne"/>
              </a:rPr>
              <a:t>Application Software:</a:t>
            </a:r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Programs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perform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tasks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within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company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 This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addresses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business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These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components are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physically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located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a data center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by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company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or in a portion of a data center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leased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by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company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26672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49" y="197921"/>
            <a:ext cx="11530647" cy="604464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</a:t>
            </a:r>
            <a:r>
              <a:rPr lang="fr-FR" sz="3200" dirty="0" err="1"/>
              <a:t>bigquery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887" y="969397"/>
            <a:ext cx="10351747" cy="5383505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BigQuery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fully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highly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scalable data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warehouse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service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provided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by Google Cloud Platform.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It enables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analyze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vast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amounts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of data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quickly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cost-effectively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without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need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for infrastructure setup or maintenance.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BigQuery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operates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columnar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distributed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query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upload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their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into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BigQuery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tables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then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execute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SQL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queries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analyze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them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benefits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BigQuery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significant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Exceptional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performance,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allowing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queries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executed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petabytes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of data in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just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seconds.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Fully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service,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Google handling infrastructure maintenance,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reducing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operational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burden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Seamless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integration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other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GCP services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such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as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DataFlow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and Pub/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Sub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facilitating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the construction of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comprehensive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data pipelines.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However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there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are a few drawbacks: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BigQuery's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pricing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query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storage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usage,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which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can lead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unexpected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costs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if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are not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efficiently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While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powerful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for data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analysis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BigQuery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may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not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suitable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for all use cases,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particularly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those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requiring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real-time data updates.</a:t>
            </a:r>
            <a:br>
              <a:rPr lang="fr-FR" sz="2000" dirty="0"/>
            </a:br>
            <a:endParaRPr lang="fr-FR" sz="16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74408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</a:t>
            </a:r>
            <a:r>
              <a:rPr lang="fr-FR" sz="3200" dirty="0" err="1"/>
              <a:t>bigquery</a:t>
            </a:r>
            <a:endParaRPr lang="fr-FR" sz="32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53C564-9087-C45E-8CCB-A68AECC9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886" y="1932343"/>
            <a:ext cx="6886625" cy="348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395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238719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containers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8"/>
            <a:ext cx="10351747" cy="457872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Containers are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virtual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boxes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surrounding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the code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dependencies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limited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access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the file system and hardware.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require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minimal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created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start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quickly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like a simple process.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Containers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offer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flexibility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 IaaS (Infrastructure as a Service)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 PaaS (Platform as a Service),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making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the code portable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enabling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deployments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without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modification on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different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platforms.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allow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"code once, run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anywhere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"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capability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facilitating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across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different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infrastructures.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Containers can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easily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scaled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meet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demand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enabling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rapid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efficient application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56924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2" y="281676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kubernetes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8"/>
            <a:ext cx="10351747" cy="457872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 open-source platform for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managing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containerized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workloads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services.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It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for the orchestration of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numerous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containers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across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multiple hosts,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scaling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them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into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microservices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deploying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rolling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back updates.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consists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of a set of APIs for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deploying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containers onto a cluster of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nodes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nodes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in the cluster run the containers,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while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the control plane manages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their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state.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Pods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are the basic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units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representing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individual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processes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entire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applications.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enables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specifying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how applications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should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interact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manages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shared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among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containers.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clusters can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created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using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Google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Kubernetes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Engine via the Cloud console 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gcloud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commands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05469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kubernetes</a:t>
            </a:r>
            <a:endParaRPr lang="fr-FR" sz="32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F0D414-5C7E-5E3B-8455-3637912FD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722" y="2323395"/>
            <a:ext cx="5994103" cy="266661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78DF1A6-EC9F-9483-A037-BA1493B65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75" y="2323396"/>
            <a:ext cx="5478568" cy="266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422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758" y="304213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RUN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121" y="1548562"/>
            <a:ext cx="10769757" cy="482180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Cloud Run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platform for running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stateless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containers via web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requests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or Pub/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Sub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events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It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Serverless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eliminating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infrastructure management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tasks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allowing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developers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focus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solely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on application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development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Cloud Run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scales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rapidly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adjusting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demand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billing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only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actual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usage.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developer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workflow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involves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writing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the application, packaging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into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 container image,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deploying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Artifact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Registry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on Cloud Run.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Images must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stored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Artifact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Registry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Developers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code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local sources 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existing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images in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Artifact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Registry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After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Cloud Run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provides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 unique HTTPS URL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access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the application.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It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dynamically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manages containers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efficiently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handle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incoming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requests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Serverless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nature of Cloud Run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developers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focus on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coding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without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need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for infrastructure maintenance.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51275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RUN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84D6145-498E-23EF-6E81-783BE4634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75" y="2342018"/>
            <a:ext cx="5335778" cy="258363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20650E9-D5F9-0261-EB16-38182B2F9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758" y="2319464"/>
            <a:ext cx="6112067" cy="259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946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RUN quiz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74" y="2237455"/>
            <a:ext cx="10351747" cy="26882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>
                <a:effectLst/>
                <a:latin typeface="Roboto" panose="02000000000000000000" pitchFamily="2" charset="0"/>
              </a:rPr>
              <a:t>Cloud Run can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only</a:t>
            </a:r>
            <a:r>
              <a:rPr lang="fr-FR" sz="1800" dirty="0">
                <a:effectLst/>
                <a:latin typeface="Roboto" panose="02000000000000000000" pitchFamily="2" charset="0"/>
              </a:rPr>
              <a:t> pull images </a:t>
            </a:r>
            <a:r>
              <a:rPr lang="fr-FR" sz="1800" dirty="0" err="1">
                <a:effectLst/>
                <a:latin typeface="Roboto" panose="02000000000000000000" pitchFamily="2" charset="0"/>
              </a:rPr>
              <a:t>from</a:t>
            </a:r>
            <a:r>
              <a:rPr lang="fr-FR" sz="1800" dirty="0">
                <a:effectLst/>
                <a:latin typeface="Roboto" panose="02000000000000000000" pitchFamily="2" charset="0"/>
              </a:rPr>
              <a:t>: </a:t>
            </a:r>
            <a:endParaRPr lang="fr-FR" sz="1400" dirty="0"/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A: Docker Hub</a:t>
            </a:r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B: Self-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hosted</a:t>
            </a:r>
            <a:r>
              <a:rPr lang="fr-FR" sz="1600" dirty="0">
                <a:effectLst/>
                <a:latin typeface="Roboto" panose="02000000000000000000" pitchFamily="2" charset="0"/>
              </a:rPr>
              <a:t> </a:t>
            </a:r>
            <a:r>
              <a:rPr lang="fr-FR" sz="1600" dirty="0" err="1">
                <a:effectLst/>
                <a:latin typeface="Roboto" panose="02000000000000000000" pitchFamily="2" charset="0"/>
              </a:rPr>
              <a:t>registries</a:t>
            </a:r>
            <a:endParaRPr lang="fr-FR" sz="1600" dirty="0">
              <a:effectLst/>
              <a:latin typeface="Roboto" panose="02000000000000000000" pitchFamily="2" charset="0"/>
            </a:endParaRPr>
          </a:p>
          <a:p>
            <a:pPr lvl="1"/>
            <a:r>
              <a:rPr lang="fr-FR" sz="1600" b="1" dirty="0">
                <a:effectLst/>
                <a:latin typeface="Roboto" panose="02000000000000000000" pitchFamily="2" charset="0"/>
              </a:rPr>
              <a:t>C: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Artifact</a:t>
            </a:r>
            <a:r>
              <a:rPr lang="fr-FR" sz="1600" b="1" dirty="0">
                <a:effectLst/>
                <a:latin typeface="Roboto" panose="02000000000000000000" pitchFamily="2" charset="0"/>
              </a:rPr>
              <a:t> </a:t>
            </a:r>
            <a:r>
              <a:rPr lang="fr-FR" sz="1600" b="1" dirty="0" err="1">
                <a:effectLst/>
                <a:latin typeface="Roboto" panose="02000000000000000000" pitchFamily="2" charset="0"/>
              </a:rPr>
              <a:t>Registry</a:t>
            </a:r>
            <a:r>
              <a:rPr lang="fr-FR" sz="1600" b="1" dirty="0">
                <a:effectLst/>
                <a:latin typeface="Roboto" panose="02000000000000000000" pitchFamily="2" charset="0"/>
              </a:rPr>
              <a:t> </a:t>
            </a:r>
            <a:endParaRPr lang="fr-FR" sz="1600" dirty="0">
              <a:effectLst/>
              <a:latin typeface="Roboto" panose="02000000000000000000" pitchFamily="2" charset="0"/>
            </a:endParaRPr>
          </a:p>
          <a:p>
            <a:pPr lvl="1"/>
            <a:r>
              <a:rPr lang="fr-FR" sz="1600" dirty="0">
                <a:effectLst/>
                <a:latin typeface="Roboto" panose="02000000000000000000" pitchFamily="2" charset="0"/>
              </a:rPr>
              <a:t>D: GitHub</a:t>
            </a:r>
            <a:endParaRPr lang="fr-FR" sz="12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30936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81966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CLOUD FUNCTIONS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8"/>
            <a:ext cx="10351747" cy="4578728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Cloud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Functions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creating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simple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functions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automatically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execute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response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cloud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events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such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as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uploading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 a new image,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deposit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of a file in Google Cloud Storage,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It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lightweight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event-based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asynchronous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computing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solution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does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not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require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server management or runtime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environment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These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functions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build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applications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small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business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logics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to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connect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extend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cloud services.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Billing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occurs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at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closest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millisecond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only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during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code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execution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allowing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economical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use of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Cloud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Functions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supports multiple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programming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languages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providing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flexibility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developers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Events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Cloud Storage and Pub/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Sub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can trigger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functions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asynchronously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while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HTTP invocation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synchronous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execution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for direct interactions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the API.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52263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CLOUD FUNCTIONS quiz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265" y="2014425"/>
            <a:ext cx="10351747" cy="4204259"/>
          </a:xfrm>
        </p:spPr>
        <p:txBody>
          <a:bodyPr>
            <a:normAutofit/>
          </a:bodyPr>
          <a:lstStyle/>
          <a:p>
            <a:r>
              <a:rPr lang="fr-FR" sz="2400" dirty="0" err="1">
                <a:effectLst/>
                <a:latin typeface="Roboto" panose="02000000000000000000" pitchFamily="2" charset="0"/>
              </a:rPr>
              <a:t>What</a:t>
            </a:r>
            <a:r>
              <a:rPr lang="fr-FR" sz="2400" dirty="0">
                <a:effectLst/>
                <a:latin typeface="Roboto" panose="02000000000000000000" pitchFamily="2" charset="0"/>
              </a:rPr>
              <a:t> </a:t>
            </a:r>
            <a:r>
              <a:rPr lang="fr-FR" sz="2400" dirty="0" err="1">
                <a:effectLst/>
                <a:latin typeface="Roboto" panose="02000000000000000000" pitchFamily="2" charset="0"/>
              </a:rPr>
              <a:t>is</a:t>
            </a:r>
            <a:r>
              <a:rPr lang="fr-FR" sz="2400" dirty="0">
                <a:effectLst/>
                <a:latin typeface="Roboto" panose="02000000000000000000" pitchFamily="2" charset="0"/>
              </a:rPr>
              <a:t> the </a:t>
            </a:r>
            <a:r>
              <a:rPr lang="fr-FR" sz="2400" dirty="0" err="1">
                <a:effectLst/>
                <a:latin typeface="Roboto" panose="02000000000000000000" pitchFamily="2" charset="0"/>
              </a:rPr>
              <a:t>advantage</a:t>
            </a:r>
            <a:r>
              <a:rPr lang="fr-FR" sz="2400" dirty="0">
                <a:effectLst/>
                <a:latin typeface="Roboto" panose="02000000000000000000" pitchFamily="2" charset="0"/>
              </a:rPr>
              <a:t> of putting the </a:t>
            </a:r>
            <a:r>
              <a:rPr lang="fr-FR" sz="2400" dirty="0" err="1">
                <a:effectLst/>
                <a:latin typeface="Roboto" panose="02000000000000000000" pitchFamily="2" charset="0"/>
              </a:rPr>
              <a:t>event-driven</a:t>
            </a:r>
            <a:r>
              <a:rPr lang="fr-FR" sz="2400" dirty="0">
                <a:effectLst/>
                <a:latin typeface="Roboto" panose="02000000000000000000" pitchFamily="2" charset="0"/>
              </a:rPr>
              <a:t> components of </a:t>
            </a:r>
            <a:r>
              <a:rPr lang="fr-FR" sz="2400" dirty="0" err="1">
                <a:effectLst/>
                <a:latin typeface="Roboto" panose="02000000000000000000" pitchFamily="2" charset="0"/>
              </a:rPr>
              <a:t>your</a:t>
            </a:r>
            <a:r>
              <a:rPr lang="fr-FR" sz="2400" dirty="0">
                <a:effectLst/>
                <a:latin typeface="Roboto" panose="02000000000000000000" pitchFamily="2" charset="0"/>
              </a:rPr>
              <a:t> application </a:t>
            </a:r>
            <a:r>
              <a:rPr lang="fr-FR" sz="2400" dirty="0" err="1">
                <a:effectLst/>
                <a:latin typeface="Roboto" panose="02000000000000000000" pitchFamily="2" charset="0"/>
              </a:rPr>
              <a:t>into</a:t>
            </a:r>
            <a:r>
              <a:rPr lang="fr-FR" sz="2400" dirty="0">
                <a:effectLst/>
                <a:latin typeface="Roboto" panose="02000000000000000000" pitchFamily="2" charset="0"/>
              </a:rPr>
              <a:t> Cloud </a:t>
            </a:r>
            <a:r>
              <a:rPr lang="fr-FR" sz="2400" dirty="0" err="1">
                <a:effectLst/>
                <a:latin typeface="Roboto" panose="02000000000000000000" pitchFamily="2" charset="0"/>
              </a:rPr>
              <a:t>Functions</a:t>
            </a:r>
            <a:r>
              <a:rPr lang="fr-FR" sz="2400" dirty="0">
                <a:effectLst/>
                <a:latin typeface="Roboto" panose="02000000000000000000" pitchFamily="2" charset="0"/>
              </a:rPr>
              <a:t>? </a:t>
            </a:r>
            <a:endParaRPr lang="fr-FR" sz="1800" dirty="0"/>
          </a:p>
          <a:p>
            <a:pPr lvl="1"/>
            <a:r>
              <a:rPr lang="fr-FR" dirty="0">
                <a:effectLst/>
                <a:latin typeface="Roboto" panose="02000000000000000000" pitchFamily="2" charset="0"/>
              </a:rPr>
              <a:t>A: Cloud </a:t>
            </a:r>
            <a:r>
              <a:rPr lang="fr-FR" dirty="0" err="1">
                <a:effectLst/>
                <a:latin typeface="Roboto" panose="02000000000000000000" pitchFamily="2" charset="0"/>
              </a:rPr>
              <a:t>Functions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means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that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processing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always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happens</a:t>
            </a:r>
            <a:r>
              <a:rPr lang="fr-FR" dirty="0">
                <a:effectLst/>
                <a:latin typeface="Roboto" panose="02000000000000000000" pitchFamily="2" charset="0"/>
              </a:rPr>
              <a:t> free of charge.</a:t>
            </a:r>
          </a:p>
          <a:p>
            <a:pPr lvl="2"/>
            <a:r>
              <a:rPr lang="fr-FR" dirty="0">
                <a:effectLst/>
                <a:latin typeface="Roboto" panose="02000000000000000000" pitchFamily="2" charset="0"/>
              </a:rPr>
              <a:t>Not free of charge !</a:t>
            </a:r>
            <a:endParaRPr lang="fr-FR" sz="1100" dirty="0"/>
          </a:p>
          <a:p>
            <a:pPr lvl="1"/>
            <a:r>
              <a:rPr lang="fr-FR" b="1" dirty="0">
                <a:effectLst/>
                <a:latin typeface="Roboto" panose="02000000000000000000" pitchFamily="2" charset="0"/>
              </a:rPr>
              <a:t>B: Cloud </a:t>
            </a:r>
            <a:r>
              <a:rPr lang="fr-FR" b="1" dirty="0" err="1">
                <a:effectLst/>
                <a:latin typeface="Roboto" panose="02000000000000000000" pitchFamily="2" charset="0"/>
              </a:rPr>
              <a:t>Functions</a:t>
            </a:r>
            <a:r>
              <a:rPr lang="fr-FR" b="1" dirty="0">
                <a:effectLst/>
                <a:latin typeface="Roboto" panose="02000000000000000000" pitchFamily="2" charset="0"/>
              </a:rPr>
              <a:t> </a:t>
            </a:r>
            <a:r>
              <a:rPr lang="fr-FR" b="1" dirty="0" err="1">
                <a:effectLst/>
                <a:latin typeface="Roboto" panose="02000000000000000000" pitchFamily="2" charset="0"/>
              </a:rPr>
              <a:t>handles</a:t>
            </a:r>
            <a:r>
              <a:rPr lang="fr-FR" b="1" dirty="0">
                <a:effectLst/>
                <a:latin typeface="Roboto" panose="02000000000000000000" pitchFamily="2" charset="0"/>
              </a:rPr>
              <a:t> </a:t>
            </a:r>
            <a:r>
              <a:rPr lang="fr-FR" b="1" dirty="0" err="1">
                <a:effectLst/>
                <a:latin typeface="Roboto" panose="02000000000000000000" pitchFamily="2" charset="0"/>
              </a:rPr>
              <a:t>scaling</a:t>
            </a:r>
            <a:r>
              <a:rPr lang="fr-FR" b="1" dirty="0">
                <a:effectLst/>
                <a:latin typeface="Roboto" panose="02000000000000000000" pitchFamily="2" charset="0"/>
              </a:rPr>
              <a:t> </a:t>
            </a:r>
            <a:r>
              <a:rPr lang="fr-FR" b="1" dirty="0" err="1">
                <a:effectLst/>
                <a:latin typeface="Roboto" panose="02000000000000000000" pitchFamily="2" charset="0"/>
              </a:rPr>
              <a:t>these</a:t>
            </a:r>
            <a:r>
              <a:rPr lang="fr-FR" b="1" dirty="0">
                <a:effectLst/>
                <a:latin typeface="Roboto" panose="02000000000000000000" pitchFamily="2" charset="0"/>
              </a:rPr>
              <a:t> components </a:t>
            </a:r>
            <a:r>
              <a:rPr lang="fr-FR" b="1" dirty="0" err="1">
                <a:effectLst/>
                <a:latin typeface="Roboto" panose="02000000000000000000" pitchFamily="2" charset="0"/>
              </a:rPr>
              <a:t>seamlessly</a:t>
            </a:r>
            <a:r>
              <a:rPr lang="fr-FR" b="1" dirty="0">
                <a:effectLst/>
                <a:latin typeface="Roboto" panose="02000000000000000000" pitchFamily="2" charset="0"/>
              </a:rPr>
              <a:t>. </a:t>
            </a:r>
            <a:endParaRPr lang="fr-FR" sz="1600" b="1" dirty="0"/>
          </a:p>
          <a:p>
            <a:pPr lvl="2"/>
            <a:r>
              <a:rPr lang="fr-FR" dirty="0">
                <a:effectLst/>
                <a:latin typeface="Roboto" panose="02000000000000000000" pitchFamily="2" charset="0"/>
              </a:rPr>
              <a:t>Correct! </a:t>
            </a:r>
            <a:r>
              <a:rPr lang="fr-FR" dirty="0" err="1">
                <a:effectLst/>
                <a:latin typeface="Roboto" panose="02000000000000000000" pitchFamily="2" charset="0"/>
              </a:rPr>
              <a:t>Your</a:t>
            </a:r>
            <a:r>
              <a:rPr lang="fr-FR" dirty="0">
                <a:effectLst/>
                <a:latin typeface="Roboto" panose="02000000000000000000" pitchFamily="2" charset="0"/>
              </a:rPr>
              <a:t> code </a:t>
            </a:r>
            <a:r>
              <a:rPr lang="fr-FR" dirty="0" err="1">
                <a:effectLst/>
                <a:latin typeface="Roboto" panose="02000000000000000000" pitchFamily="2" charset="0"/>
              </a:rPr>
              <a:t>executes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whenever</a:t>
            </a:r>
            <a:r>
              <a:rPr lang="fr-FR" dirty="0">
                <a:effectLst/>
                <a:latin typeface="Roboto" panose="02000000000000000000" pitchFamily="2" charset="0"/>
              </a:rPr>
              <a:t> an </a:t>
            </a:r>
            <a:r>
              <a:rPr lang="fr-FR" dirty="0" err="1">
                <a:effectLst/>
                <a:latin typeface="Roboto" panose="02000000000000000000" pitchFamily="2" charset="0"/>
              </a:rPr>
              <a:t>event</a:t>
            </a:r>
            <a:r>
              <a:rPr lang="fr-FR" dirty="0">
                <a:effectLst/>
                <a:latin typeface="Roboto" panose="02000000000000000000" pitchFamily="2" charset="0"/>
              </a:rPr>
              <a:t> triggers </a:t>
            </a:r>
            <a:r>
              <a:rPr lang="fr-FR" dirty="0" err="1">
                <a:effectLst/>
                <a:latin typeface="Roboto" panose="02000000000000000000" pitchFamily="2" charset="0"/>
              </a:rPr>
              <a:t>it</a:t>
            </a:r>
            <a:r>
              <a:rPr lang="fr-FR" dirty="0">
                <a:effectLst/>
                <a:latin typeface="Roboto" panose="02000000000000000000" pitchFamily="2" charset="0"/>
              </a:rPr>
              <a:t>, no </a:t>
            </a:r>
            <a:r>
              <a:rPr lang="fr-FR" dirty="0" err="1">
                <a:effectLst/>
                <a:latin typeface="Roboto" panose="02000000000000000000" pitchFamily="2" charset="0"/>
              </a:rPr>
              <a:t>matter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whether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it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happens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rarely</a:t>
            </a:r>
            <a:r>
              <a:rPr lang="fr-FR" dirty="0">
                <a:effectLst/>
                <a:latin typeface="Roboto" panose="02000000000000000000" pitchFamily="2" charset="0"/>
              </a:rPr>
              <a:t> or </a:t>
            </a:r>
            <a:r>
              <a:rPr lang="fr-FR" dirty="0" err="1">
                <a:effectLst/>
                <a:latin typeface="Roboto" panose="02000000000000000000" pitchFamily="2" charset="0"/>
              </a:rPr>
              <a:t>many</a:t>
            </a:r>
            <a:r>
              <a:rPr lang="fr-FR" dirty="0">
                <a:effectLst/>
                <a:latin typeface="Roboto" panose="02000000000000000000" pitchFamily="2" charset="0"/>
              </a:rPr>
              <a:t> times per second. That </a:t>
            </a:r>
            <a:r>
              <a:rPr lang="fr-FR" dirty="0" err="1">
                <a:effectLst/>
                <a:latin typeface="Roboto" panose="02000000000000000000" pitchFamily="2" charset="0"/>
              </a:rPr>
              <a:t>means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you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don't</a:t>
            </a:r>
            <a:r>
              <a:rPr lang="fr-FR" dirty="0">
                <a:effectLst/>
                <a:latin typeface="Roboto" panose="02000000000000000000" pitchFamily="2" charset="0"/>
              </a:rPr>
              <a:t> have to provision </a:t>
            </a:r>
            <a:r>
              <a:rPr lang="fr-FR" dirty="0" err="1">
                <a:effectLst/>
                <a:latin typeface="Roboto" panose="02000000000000000000" pitchFamily="2" charset="0"/>
              </a:rPr>
              <a:t>compute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resources</a:t>
            </a:r>
            <a:r>
              <a:rPr lang="fr-FR" dirty="0">
                <a:effectLst/>
                <a:latin typeface="Roboto" panose="02000000000000000000" pitchFamily="2" charset="0"/>
              </a:rPr>
              <a:t> to </a:t>
            </a:r>
            <a:r>
              <a:rPr lang="fr-FR" dirty="0" err="1">
                <a:effectLst/>
                <a:latin typeface="Roboto" panose="02000000000000000000" pitchFamily="2" charset="0"/>
              </a:rPr>
              <a:t>handle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these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operations</a:t>
            </a:r>
            <a:r>
              <a:rPr lang="fr-FR" dirty="0">
                <a:effectLst/>
                <a:latin typeface="Roboto" panose="02000000000000000000" pitchFamily="2" charset="0"/>
              </a:rPr>
              <a:t>. </a:t>
            </a:r>
            <a:endParaRPr lang="fr-FR" sz="1100" dirty="0"/>
          </a:p>
          <a:p>
            <a:pPr lvl="1"/>
            <a:r>
              <a:rPr lang="fr-FR" dirty="0">
                <a:effectLst/>
                <a:latin typeface="Roboto" panose="02000000000000000000" pitchFamily="2" charset="0"/>
              </a:rPr>
              <a:t>C: Cloud </a:t>
            </a:r>
            <a:r>
              <a:rPr lang="fr-FR" dirty="0" err="1">
                <a:effectLst/>
                <a:latin typeface="Roboto" panose="02000000000000000000" pitchFamily="2" charset="0"/>
              </a:rPr>
              <a:t>Functions</a:t>
            </a:r>
            <a:r>
              <a:rPr lang="fr-FR" dirty="0">
                <a:effectLst/>
                <a:latin typeface="Roboto" panose="02000000000000000000" pitchFamily="2" charset="0"/>
              </a:rPr>
              <a:t> can </a:t>
            </a:r>
            <a:r>
              <a:rPr lang="fr-FR" dirty="0" err="1">
                <a:effectLst/>
                <a:latin typeface="Roboto" panose="02000000000000000000" pitchFamily="2" charset="0"/>
              </a:rPr>
              <a:t>be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written</a:t>
            </a:r>
            <a:r>
              <a:rPr lang="fr-FR" dirty="0">
                <a:effectLst/>
                <a:latin typeface="Roboto" panose="02000000000000000000" pitchFamily="2" charset="0"/>
              </a:rPr>
              <a:t> in C# or C++</a:t>
            </a:r>
          </a:p>
          <a:p>
            <a:pPr lvl="2"/>
            <a:r>
              <a:rPr lang="fr-FR" dirty="0">
                <a:effectLst/>
                <a:latin typeface="Roboto" panose="02000000000000000000" pitchFamily="2" charset="0"/>
              </a:rPr>
              <a:t>Cloud </a:t>
            </a:r>
            <a:r>
              <a:rPr lang="fr-FR" dirty="0" err="1">
                <a:effectLst/>
                <a:latin typeface="Roboto" panose="02000000000000000000" pitchFamily="2" charset="0"/>
              </a:rPr>
              <a:t>Functions</a:t>
            </a:r>
            <a:r>
              <a:rPr lang="fr-FR" dirty="0">
                <a:effectLst/>
                <a:latin typeface="Roboto" panose="02000000000000000000" pitchFamily="2" charset="0"/>
              </a:rPr>
              <a:t> are </a:t>
            </a:r>
            <a:r>
              <a:rPr lang="fr-FR" dirty="0" err="1">
                <a:effectLst/>
                <a:latin typeface="Roboto" panose="02000000000000000000" pitchFamily="2" charset="0"/>
              </a:rPr>
              <a:t>written</a:t>
            </a:r>
            <a:r>
              <a:rPr lang="fr-FR" dirty="0">
                <a:effectLst/>
                <a:latin typeface="Roboto" panose="02000000000000000000" pitchFamily="2" charset="0"/>
              </a:rPr>
              <a:t> in Javascript (</a:t>
            </a:r>
            <a:r>
              <a:rPr lang="fr-FR" dirty="0" err="1">
                <a:effectLst/>
                <a:latin typeface="Roboto" panose="02000000000000000000" pitchFamily="2" charset="0"/>
              </a:rPr>
              <a:t>Node.js</a:t>
            </a:r>
            <a:r>
              <a:rPr lang="fr-FR" dirty="0">
                <a:effectLst/>
                <a:latin typeface="Roboto" panose="02000000000000000000" pitchFamily="2" charset="0"/>
              </a:rPr>
              <a:t>), Python, or Go. </a:t>
            </a:r>
            <a:endParaRPr lang="fr-FR" sz="1100" dirty="0"/>
          </a:p>
          <a:p>
            <a:pPr lvl="1"/>
            <a:r>
              <a:rPr lang="fr-FR" dirty="0">
                <a:effectLst/>
                <a:latin typeface="Roboto" panose="02000000000000000000" pitchFamily="2" charset="0"/>
              </a:rPr>
              <a:t>D: Cloud </a:t>
            </a:r>
            <a:r>
              <a:rPr lang="fr-FR" dirty="0" err="1">
                <a:effectLst/>
                <a:latin typeface="Roboto" panose="02000000000000000000" pitchFamily="2" charset="0"/>
              </a:rPr>
              <a:t>Functions</a:t>
            </a:r>
            <a:r>
              <a:rPr lang="fr-FR" dirty="0">
                <a:effectLst/>
                <a:latin typeface="Roboto" panose="02000000000000000000" pitchFamily="2" charset="0"/>
              </a:rPr>
              <a:t> </a:t>
            </a:r>
            <a:r>
              <a:rPr lang="fr-FR" dirty="0" err="1">
                <a:effectLst/>
                <a:latin typeface="Roboto" panose="02000000000000000000" pitchFamily="2" charset="0"/>
              </a:rPr>
              <a:t>eliminates</a:t>
            </a:r>
            <a:r>
              <a:rPr lang="fr-FR" dirty="0">
                <a:effectLst/>
                <a:latin typeface="Roboto" panose="02000000000000000000" pitchFamily="2" charset="0"/>
              </a:rPr>
              <a:t> the </a:t>
            </a:r>
            <a:r>
              <a:rPr lang="fr-FR" dirty="0" err="1">
                <a:effectLst/>
                <a:latin typeface="Roboto" panose="02000000000000000000" pitchFamily="2" charset="0"/>
              </a:rPr>
              <a:t>need</a:t>
            </a:r>
            <a:r>
              <a:rPr lang="fr-FR" dirty="0">
                <a:effectLst/>
                <a:latin typeface="Roboto" panose="02000000000000000000" pitchFamily="2" charset="0"/>
              </a:rPr>
              <a:t> to use a </a:t>
            </a:r>
            <a:r>
              <a:rPr lang="fr-FR" dirty="0" err="1">
                <a:effectLst/>
                <a:latin typeface="Roboto" panose="02000000000000000000" pitchFamily="2" charset="0"/>
              </a:rPr>
              <a:t>separate</a:t>
            </a:r>
            <a:r>
              <a:rPr lang="fr-FR" dirty="0">
                <a:effectLst/>
                <a:latin typeface="Roboto" panose="02000000000000000000" pitchFamily="2" charset="0"/>
              </a:rPr>
              <a:t> service to trigger application </a:t>
            </a:r>
            <a:r>
              <a:rPr lang="fr-FR" dirty="0" err="1">
                <a:effectLst/>
                <a:latin typeface="Roboto" panose="02000000000000000000" pitchFamily="2" charset="0"/>
              </a:rPr>
              <a:t>events</a:t>
            </a:r>
            <a:r>
              <a:rPr lang="fr-FR" dirty="0">
                <a:effectLst/>
                <a:latin typeface="Roboto" panose="02000000000000000000" pitchFamily="2" charset="0"/>
              </a:rPr>
              <a:t>.</a:t>
            </a:r>
            <a:endParaRPr lang="fr-FR" sz="16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9000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91408-33CE-3546-5A54-7F65AE1F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03863"/>
            <a:ext cx="10820399" cy="585844"/>
          </a:xfrm>
        </p:spPr>
        <p:txBody>
          <a:bodyPr>
            <a:normAutofit/>
          </a:bodyPr>
          <a:lstStyle/>
          <a:p>
            <a:pPr algn="l"/>
            <a:r>
              <a:rPr lang="fr-FR" sz="3000" dirty="0"/>
              <a:t>Cloud </a:t>
            </a:r>
            <a:r>
              <a:rPr lang="fr-FR" sz="3000" dirty="0" err="1"/>
              <a:t>Computing</a:t>
            </a:r>
            <a:endParaRPr lang="fr-FR" sz="3000" dirty="0"/>
          </a:p>
        </p:txBody>
      </p:sp>
    </p:spTree>
    <p:extLst>
      <p:ext uri="{BB962C8B-B14F-4D97-AF65-F5344CB8AC3E}">
        <p14:creationId xmlns:p14="http://schemas.microsoft.com/office/powerpoint/2010/main" val="19994503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DATAFLOW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932343"/>
            <a:ext cx="10351747" cy="379419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DataFlow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 real-time and batch data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solution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offered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by Google Cloud Platform (GCP). It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on Apache Beam, a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unified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programming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model for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parallel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distributed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DataFlow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operates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by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allowing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developers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define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data pipelines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using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the Apache Beam API.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These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pipelines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describe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whether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involves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reading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 source,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transforming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writing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another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destination.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There are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numerous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advantages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DataFlow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Firstly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automatic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efficiently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massive volumes of data,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whether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in real-time or batch.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Additionally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integrates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well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other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GCP services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such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as Pub/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Sub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BigQuery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making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easy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build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comprehensive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data pipelines.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Furthermore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DataFlow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fully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meaning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Google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handles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infrastructure maintenance,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allowing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developers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focus on application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development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However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there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some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drawbacks. Pricing can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become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complex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as pipelines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become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more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intricate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and data volumes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increase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Additionally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although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DataFlow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extremely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powerful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learning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curve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steep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for new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especially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if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are not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familiar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Apache Beam.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92304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pub-</a:t>
            </a:r>
            <a:r>
              <a:rPr lang="fr-FR" sz="3200" dirty="0" err="1"/>
              <a:t>sub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2049260"/>
            <a:ext cx="10351747" cy="3863859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Pub/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Sub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or Publisher/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Subscriber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fully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event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messaging service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offered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by Google Cloud Platform. It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applications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communicate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each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other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asynchronously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ensuring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high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robust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reliability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operation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of Pub/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Sub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simple: applications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send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messages to topics,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then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the messages are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received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by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subscribers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who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interested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those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topics.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There are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numerous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advantages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Pub/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Sub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Firstly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automatic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scaling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efficiently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millions of messages per second.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Additionally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ensures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reliable message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delivery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even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in 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event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of a system component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failure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 Pub/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Sub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also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seamlessly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integrates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other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GCP services,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making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easy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build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cloud-native applications.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However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there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are a few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disadvantages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consider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 Pub/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Sub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pricing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increase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rapidly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the volume of messages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processed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challenging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predict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exact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costs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58542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758" y="203886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</a:t>
            </a:r>
            <a:r>
              <a:rPr lang="fr-FR" sz="3200" dirty="0" err="1"/>
              <a:t>dataproc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8"/>
            <a:ext cx="10351747" cy="4726008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Cloud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Dataproc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fully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service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on Apache Hadoop and Apache Spark,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offered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by Google Cloud Platform (GCP). It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quickly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compute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clusters in the cloud for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analyzing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transforming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large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datasets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operation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of Cloud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Dataproc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relies on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dynamically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creating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compute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clusters,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which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scaled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on data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can run batch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tasks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interactive analyses,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even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streaming workflows.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advantages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of Cloud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Dataproc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significant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Firstly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elastic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scalability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allowing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provision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deactivate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clusters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quickly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workload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Additionally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Cloud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Dataproc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compatible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open-source data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processing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tools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frameworks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such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as Apache Spark, Apache Hadoop, and Presto,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providing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great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flexibility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Furthermore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Cloud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Dataproc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seamlessly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integrates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other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GCP services like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BigQuery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Google Cloud Storage,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making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easy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build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comprehensive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data pipelines.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However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there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are a few drawbacks. Cloud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Dataproc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pricing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complex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as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depends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on the type of instance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cluster's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runtime duration,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other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factors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Additionally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while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Cloud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Dataproc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great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flexibility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cluster management and configuration can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complex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less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experienced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00963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91408-33CE-3546-5A54-7F65AE1F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03863"/>
            <a:ext cx="10820399" cy="585844"/>
          </a:xfrm>
        </p:spPr>
        <p:txBody>
          <a:bodyPr>
            <a:normAutofit/>
          </a:bodyPr>
          <a:lstStyle/>
          <a:p>
            <a:pPr algn="l"/>
            <a:r>
              <a:rPr lang="fr-FR" sz="3000" dirty="0"/>
              <a:t>AI SERVICES ON GCP</a:t>
            </a:r>
          </a:p>
        </p:txBody>
      </p:sp>
    </p:spTree>
    <p:extLst>
      <p:ext uri="{BB962C8B-B14F-4D97-AF65-F5344CB8AC3E}">
        <p14:creationId xmlns:p14="http://schemas.microsoft.com/office/powerpoint/2010/main" val="30223449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346929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vertex-ai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639957"/>
            <a:ext cx="10351747" cy="4281871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Vertex AI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fully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artificial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intelligence (AI) platform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offered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by Google Cloud Platform. It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developers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data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scientists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easily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create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and manage AI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at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scale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operation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of Vertex AI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on 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modular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approach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offering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tools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for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every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stage of the AI model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lifecycle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 This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includes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preparation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model training, model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in production, and monitoring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their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performance.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There are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numerous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advantages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Vertex AI.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Firstly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unified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experience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for AI model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development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reducing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complexity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required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efforts.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Additionally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Vertex AI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provides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advanced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features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such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as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AutoML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(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automated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machine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learning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) and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TensorFlow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Enterprise,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enabling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users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create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AI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even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without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deep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expertise in data science.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Furthermore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Vertex AI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seamlessly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integrates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other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GCP services,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making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easy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build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comprehensive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AI pipelines.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However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there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are a few drawbacks. Vertex AI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pricing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become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complex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depending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on the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resources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and the size of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deployed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Additionally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while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Vertex AI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many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features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some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advanced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tasks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may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require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ECECEC"/>
                </a:solidFill>
                <a:effectLst/>
                <a:latin typeface="Söhne"/>
              </a:rPr>
              <a:t>additional</a:t>
            </a:r>
            <a:r>
              <a:rPr lang="fr-FR" sz="2000" b="0" i="0" dirty="0">
                <a:solidFill>
                  <a:srgbClr val="ECECEC"/>
                </a:solidFill>
                <a:effectLst/>
                <a:latin typeface="Söhne"/>
              </a:rPr>
              <a:t> expertise in data science or software engineering.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15426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vertex-ai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432" y="1866380"/>
            <a:ext cx="10351747" cy="4220911"/>
          </a:xfrm>
        </p:spPr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Vertex AI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machine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learning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(ML) platform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train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ML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AI applications,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customize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large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language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(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LLMs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) for use 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AI-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applications. Vertex AI combines data engineering, data science, and ML engineering workflows,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enabling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teams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collaborate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using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common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set of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tools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scale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applications by leveraging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benefits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of Google Cloud.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Vertex AI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several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options for model training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AutoML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train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tabular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image,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text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video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without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writing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code or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preparing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data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splits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 Just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choose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dataset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the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target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variable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predict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Custom training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gives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full control over the training process,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including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using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preferred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ML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framework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writing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own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training code,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choosing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hyperparameter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tuning options.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Model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garden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enables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discover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test,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customize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Vertex AI, and select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Open Source Software (OSS)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and components.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Generative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AI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access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large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generative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AI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Google (and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others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) for multiple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modalities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(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text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code, images,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voice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). You can fine-tune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Google's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LLMs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meet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then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them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for use 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AI-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applications.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Additionally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predictive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created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BigQuery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using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BQML.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These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ECECEC"/>
                </a:solidFill>
                <a:effectLst/>
                <a:latin typeface="Söhne"/>
              </a:rPr>
              <a:t> in Vertex AI.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24808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5" y="639315"/>
            <a:ext cx="11530647" cy="129302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vertex-ai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848" y="1866380"/>
            <a:ext cx="10647838" cy="4447334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Once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deployed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use Vertex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AI's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end-to-end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MLOps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tools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automate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scale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projects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throughout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the ML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lifecycle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These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MLOps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tools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run on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fully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managed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infrastructure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customize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performance and budget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You can use the Vertex AI Python SDK to run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entire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machine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learning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workflow in Vertex AI Workbench, 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development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environment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on 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Jupyter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notebook. You can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collaborate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 team to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develop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model in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Colab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Enterprise, a version of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Colaboratory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integrated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Vertex AI.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Other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available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interfaces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include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the Google Cloud console,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gcloud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command-line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tool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client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libraries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Terraform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(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limited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compatibility).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Vertex AI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also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offers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ability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to label data in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datasets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Pre-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trained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available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via API: Google Vision API, Google Speech API, etc.,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sz="2400" b="0" i="0" dirty="0" err="1">
                <a:solidFill>
                  <a:srgbClr val="ECECEC"/>
                </a:solidFill>
                <a:effectLst/>
                <a:latin typeface="Söhne"/>
              </a:rPr>
              <a:t>cost</a:t>
            </a:r>
            <a:r>
              <a:rPr lang="fr-FR" sz="2400" b="0" i="0" dirty="0">
                <a:solidFill>
                  <a:srgbClr val="ECECEC"/>
                </a:solidFill>
                <a:effectLst/>
                <a:latin typeface="Söhne"/>
              </a:rPr>
              <a:t> per call.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04991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352699"/>
            <a:ext cx="11530647" cy="704434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vertex-ai </a:t>
            </a:r>
            <a:r>
              <a:rPr lang="fr-FR" sz="3200" dirty="0" err="1"/>
              <a:t>mlops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9" y="1436915"/>
            <a:ext cx="11530646" cy="5138056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Once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are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deployed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they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need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track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changes in the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environment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optimize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their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performance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remain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relevant.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MLOps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 set of practices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improves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stability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reliability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ML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systems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Orchestrating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workflows: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Manually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training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deploying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be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time-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consuming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error-prone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especially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if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need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repeat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processes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multiple times. Vertex AI Pipelines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allow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automate, monitor, and manage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ML workflows.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Tracking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metadata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ML system: In data science,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it's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important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track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parameters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artifacts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metrics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in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ML workflow,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especially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when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you're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repeating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the workflow multiple times. Vertex ML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Metadata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query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this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metadata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analyze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debug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and audit the performance of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ML system or the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artifacts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produces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Identifying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the best model for a use case: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When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trying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new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algorithms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need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know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which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trained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model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performs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best. Vertex AI tests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allow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track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analyze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different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model architectures,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hyperparameters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and training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environments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identify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the best model for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use case.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Vertex AI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TensorBoard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track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visualize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, and compare ML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experiments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measure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the performance of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81760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413834"/>
            <a:ext cx="11530647" cy="704434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vertex-ai </a:t>
            </a:r>
            <a:r>
              <a:rPr lang="fr-FR" sz="3200" dirty="0" err="1"/>
              <a:t>mlops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EAA5-D2A3-4B60-D7FF-D73749F0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9" y="1706882"/>
            <a:ext cx="11530646" cy="447620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Managing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model versions: </a:t>
            </a:r>
          </a:p>
          <a:p>
            <a:pPr lvl="1"/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Adding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to a central repository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allows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track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model versions. Vertex AI Model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Registry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provides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an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overview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of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better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organize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track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, and train new versions.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Model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Registry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evaluate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deploy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to an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endpoint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create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batch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predictions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view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information about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models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and model versions.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Managing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features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: </a:t>
            </a:r>
          </a:p>
          <a:p>
            <a:pPr lvl="1"/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When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reusing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ML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features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across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multiple teams,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need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a fast and efficient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way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share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distribute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them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. Vertex AI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Feature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Store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provides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centralized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repository for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organizing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storing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publishing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ML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features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. By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using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a central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feature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store,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organization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can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reuse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ML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features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at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scale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accelerate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development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deployment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of new ML applications.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Monitoring model </a:t>
            </a:r>
            <a:r>
              <a:rPr lang="fr-FR" sz="1800" b="0" i="0" dirty="0" err="1">
                <a:solidFill>
                  <a:srgbClr val="ECECEC"/>
                </a:solidFill>
                <a:effectLst/>
                <a:latin typeface="Söhne"/>
              </a:rPr>
              <a:t>quality</a:t>
            </a:r>
            <a:r>
              <a:rPr lang="fr-FR" sz="1800" b="0" i="0" dirty="0">
                <a:solidFill>
                  <a:srgbClr val="ECECEC"/>
                </a:solidFill>
                <a:effectLst/>
                <a:latin typeface="Söhne"/>
              </a:rPr>
              <a:t>: </a:t>
            </a:r>
          </a:p>
          <a:p>
            <a:pPr lvl="1"/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A model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deployed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in production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performs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best on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prediction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input data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similar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to the training data.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When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input data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deviates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the data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used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to train the model, model performance can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degrade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even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if the model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itself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hasn't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changed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. Vertex AI Model Monitoring monitors training/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inference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gaps and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prediction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drifts,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sending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alerts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when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prediction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input data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is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too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far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from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the training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reference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. You can use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alerts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feature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distributions to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determine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if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need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retrain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fr-FR" sz="1600" b="0" i="0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öhne"/>
              </a:rPr>
              <a:t> model.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67030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DE33E-E330-2049-AC9D-68A32299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6" y="300448"/>
            <a:ext cx="11530647" cy="704434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GOOGLE CLOUD vertex-ai </a:t>
            </a:r>
            <a:r>
              <a:rPr lang="fr-FR" sz="3200" dirty="0" err="1"/>
              <a:t>mlops</a:t>
            </a:r>
            <a:endParaRPr lang="fr-FR" sz="32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404568-2051-3F96-B21B-4F28EDF29130}"/>
              </a:ext>
            </a:extLst>
          </p:cNvPr>
          <p:cNvSpPr txBox="1"/>
          <p:nvPr/>
        </p:nvSpPr>
        <p:spPr>
          <a:xfrm>
            <a:off x="1184366" y="1227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94429A-0409-266A-A3D5-5F4F739CC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991" y="1314994"/>
            <a:ext cx="6490878" cy="503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97268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Traînée de condensation</Template>
  <TotalTime>14268</TotalTime>
  <Words>9115</Words>
  <Application>Microsoft Macintosh PowerPoint</Application>
  <PresentationFormat>Grand écran</PresentationFormat>
  <Paragraphs>691</Paragraphs>
  <Slides>104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104</vt:i4>
      </vt:variant>
    </vt:vector>
  </HeadingPairs>
  <TitlesOfParts>
    <vt:vector size="109" baseType="lpstr">
      <vt:lpstr>Arial</vt:lpstr>
      <vt:lpstr>Century Gothic</vt:lpstr>
      <vt:lpstr>Roboto</vt:lpstr>
      <vt:lpstr>Söhne</vt:lpstr>
      <vt:lpstr>Traînée de condensation</vt:lpstr>
      <vt:lpstr>Cloud Computing</vt:lpstr>
      <vt:lpstr>TABLE OF CONTENTS</vt:lpstr>
      <vt:lpstr>INTRODUCTION</vt:lpstr>
      <vt:lpstr>INTRODUCTION</vt:lpstr>
      <vt:lpstr> In your opinion, what is information system ? What is cloud computing ?</vt:lpstr>
      <vt:lpstr>THE INFORMATION SYSTEM OF A COMPANY</vt:lpstr>
      <vt:lpstr>THE INFORMATION SYSTEM OF A COMPANY</vt:lpstr>
      <vt:lpstr>L’ARCHITECTURE DU SI</vt:lpstr>
      <vt:lpstr>Cloud Computing</vt:lpstr>
      <vt:lpstr>CLOUD COMPUTING</vt:lpstr>
      <vt:lpstr>CLOUD COMPUTING</vt:lpstr>
      <vt:lpstr>CLOUD COMPUTING</vt:lpstr>
      <vt:lpstr>Cloud vs on-prem</vt:lpstr>
      <vt:lpstr>Cloud vs on-prem</vt:lpstr>
      <vt:lpstr>THE ADVANTAGE OF THE CLOUD</vt:lpstr>
      <vt:lpstr>Google Cloud platform</vt:lpstr>
      <vt:lpstr>Google cloud platform</vt:lpstr>
      <vt:lpstr>Google cloud platform</vt:lpstr>
      <vt:lpstr>Google cloud platform</vt:lpstr>
      <vt:lpstr>Google cloud platform</vt:lpstr>
      <vt:lpstr>Google cloud platform</vt:lpstr>
      <vt:lpstr>Google cloud platform</vt:lpstr>
      <vt:lpstr>OPERATING SYSTEMS</vt:lpstr>
      <vt:lpstr>OPERATING SYSTEMS</vt:lpstr>
      <vt:lpstr>Windows vs linux</vt:lpstr>
      <vt:lpstr>SOME WINDOWS COMMANDS</vt:lpstr>
      <vt:lpstr>Some linux commands</vt:lpstr>
      <vt:lpstr>Why linux commands are important ?</vt:lpstr>
      <vt:lpstr>APPLICATION DEPLOYMENT</vt:lpstr>
      <vt:lpstr>Evolution of application deployment</vt:lpstr>
      <vt:lpstr>Evolution of application deployment</vt:lpstr>
      <vt:lpstr>Evolution of application deployment</vt:lpstr>
      <vt:lpstr>Evolution of application deployment</vt:lpstr>
      <vt:lpstr>Evolution of application deployment</vt:lpstr>
      <vt:lpstr>LA VIRTUALISATION</vt:lpstr>
      <vt:lpstr>VIRTUALISATION</vt:lpstr>
      <vt:lpstr>VIRTUALISATION – virtual machines</vt:lpstr>
      <vt:lpstr>VIRTUALISATION – virtual machines</vt:lpstr>
      <vt:lpstr>VIRTUALISATION - containers</vt:lpstr>
      <vt:lpstr>VIRTUALISATION - containers</vt:lpstr>
      <vt:lpstr>VIRTUALISATION – KUBERNETES</vt:lpstr>
      <vt:lpstr>VIRTUALISATION – KUBERNETES</vt:lpstr>
      <vt:lpstr>VMs vs containers</vt:lpstr>
      <vt:lpstr>VMs vs containers</vt:lpstr>
      <vt:lpstr>VIRTUALISATION - CONCLUSION</vt:lpstr>
      <vt:lpstr>DEMO : Deploying a machine learning app</vt:lpstr>
      <vt:lpstr>ML APP DEPLOYMENT</vt:lpstr>
      <vt:lpstr>ML APP DEPLOYMENT</vt:lpstr>
      <vt:lpstr>ML APP DEPLOYMENT</vt:lpstr>
      <vt:lpstr>ML APP DEPLOYMENT</vt:lpstr>
      <vt:lpstr>ML APP DEPLOYMENT</vt:lpstr>
      <vt:lpstr>ML APP DEPLOYMENT</vt:lpstr>
      <vt:lpstr>GCP SERVICES THAT YOU MUST KNOW</vt:lpstr>
      <vt:lpstr>SECURITY</vt:lpstr>
      <vt:lpstr>SECURITY</vt:lpstr>
      <vt:lpstr>OPEN SOURCE</vt:lpstr>
      <vt:lpstr>pricing</vt:lpstr>
      <vt:lpstr>The hierarchy of GCP resources</vt:lpstr>
      <vt:lpstr>hierarchy</vt:lpstr>
      <vt:lpstr>IAM</vt:lpstr>
      <vt:lpstr>IAM</vt:lpstr>
      <vt:lpstr>VPC</vt:lpstr>
      <vt:lpstr>COMPUTE ENGINE</vt:lpstr>
      <vt:lpstr>GOOGLE CLOUD marketplace</vt:lpstr>
      <vt:lpstr>Load balancer</vt:lpstr>
      <vt:lpstr>Load balancer</vt:lpstr>
      <vt:lpstr>quiz</vt:lpstr>
      <vt:lpstr>Google cloud storage</vt:lpstr>
      <vt:lpstr>Google cloud storage</vt:lpstr>
      <vt:lpstr>Google cloud sql</vt:lpstr>
      <vt:lpstr>Google cloud sql</vt:lpstr>
      <vt:lpstr>Google cloud spanner</vt:lpstr>
      <vt:lpstr>Google cloud firestore</vt:lpstr>
      <vt:lpstr>Google cloud firestore</vt:lpstr>
      <vt:lpstr>Google cloud bigtable</vt:lpstr>
      <vt:lpstr>Google cloud storage options comparaison</vt:lpstr>
      <vt:lpstr>Google cloud storage options comparaison</vt:lpstr>
      <vt:lpstr>Google cloud storage options comparaison</vt:lpstr>
      <vt:lpstr>Google cloud storage options quiz</vt:lpstr>
      <vt:lpstr>Google cloud bigquery</vt:lpstr>
      <vt:lpstr>Google cloud bigquery</vt:lpstr>
      <vt:lpstr>containers</vt:lpstr>
      <vt:lpstr>kubernetes</vt:lpstr>
      <vt:lpstr>kubernetes</vt:lpstr>
      <vt:lpstr>GOOGLE CLOUD RUN</vt:lpstr>
      <vt:lpstr>GOOGLE CLOUD RUN</vt:lpstr>
      <vt:lpstr>GOOGLE CLOUD RUN quiz</vt:lpstr>
      <vt:lpstr>CLOUD FUNCTIONS</vt:lpstr>
      <vt:lpstr>CLOUD FUNCTIONS quiz</vt:lpstr>
      <vt:lpstr>GOOGLE CLOUD DATAFLOW</vt:lpstr>
      <vt:lpstr>GOOGLE CLOUD pub-sub</vt:lpstr>
      <vt:lpstr>GOOGLE CLOUD dataproc</vt:lpstr>
      <vt:lpstr>AI SERVICES ON GCP</vt:lpstr>
      <vt:lpstr>GOOGLE CLOUD vertex-ai</vt:lpstr>
      <vt:lpstr>GOOGLE CLOUD vertex-ai</vt:lpstr>
      <vt:lpstr>GOOGLE CLOUD vertex-ai</vt:lpstr>
      <vt:lpstr>GOOGLE CLOUD vertex-ai mlops</vt:lpstr>
      <vt:lpstr>GOOGLE CLOUD vertex-ai mlops</vt:lpstr>
      <vt:lpstr>GOOGLE CLOUD vertex-ai mlops</vt:lpstr>
      <vt:lpstr>GOOGLE CLOUD vertex-ai gen ai</vt:lpstr>
      <vt:lpstr>GOOGLE CLOUD vertex-ai gen ai</vt:lpstr>
      <vt:lpstr>GOOGLE CLOUD vertex-ai gen ai</vt:lpstr>
      <vt:lpstr>GOOGLE CLOUD vertex-ai gen ai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Rappels de python</dc:title>
  <dc:creator>KENNOUCHE Abderahmane</dc:creator>
  <cp:lastModifiedBy>KENNOUCHE Abderahmane</cp:lastModifiedBy>
  <cp:revision>554</cp:revision>
  <dcterms:created xsi:type="dcterms:W3CDTF">2023-12-25T18:14:08Z</dcterms:created>
  <dcterms:modified xsi:type="dcterms:W3CDTF">2024-03-26T00:39:08Z</dcterms:modified>
</cp:coreProperties>
</file>